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9"/>
  </p:notesMasterIdLst>
  <p:handoutMasterIdLst>
    <p:handoutMasterId r:id="rId50"/>
  </p:handoutMasterIdLst>
  <p:sldIdLst>
    <p:sldId id="256" r:id="rId2"/>
    <p:sldId id="257" r:id="rId3"/>
    <p:sldId id="258" r:id="rId4"/>
    <p:sldId id="308" r:id="rId5"/>
    <p:sldId id="310" r:id="rId6"/>
    <p:sldId id="283" r:id="rId7"/>
    <p:sldId id="260" r:id="rId8"/>
    <p:sldId id="261" r:id="rId9"/>
    <p:sldId id="259" r:id="rId10"/>
    <p:sldId id="313" r:id="rId11"/>
    <p:sldId id="316" r:id="rId12"/>
    <p:sldId id="314" r:id="rId13"/>
    <p:sldId id="317" r:id="rId14"/>
    <p:sldId id="287" r:id="rId15"/>
    <p:sldId id="311" r:id="rId16"/>
    <p:sldId id="288" r:id="rId17"/>
    <p:sldId id="302" r:id="rId18"/>
    <p:sldId id="305" r:id="rId19"/>
    <p:sldId id="318" r:id="rId20"/>
    <p:sldId id="269" r:id="rId21"/>
    <p:sldId id="268" r:id="rId22"/>
    <p:sldId id="270" r:id="rId23"/>
    <p:sldId id="322" r:id="rId24"/>
    <p:sldId id="320" r:id="rId25"/>
    <p:sldId id="321" r:id="rId26"/>
    <p:sldId id="323" r:id="rId27"/>
    <p:sldId id="272" r:id="rId28"/>
    <p:sldId id="273" r:id="rId29"/>
    <p:sldId id="274" r:id="rId30"/>
    <p:sldId id="333" r:id="rId31"/>
    <p:sldId id="327" r:id="rId32"/>
    <p:sldId id="332" r:id="rId33"/>
    <p:sldId id="325" r:id="rId34"/>
    <p:sldId id="330" r:id="rId35"/>
    <p:sldId id="344" r:id="rId36"/>
    <p:sldId id="346" r:id="rId37"/>
    <p:sldId id="299" r:id="rId38"/>
    <p:sldId id="334" r:id="rId39"/>
    <p:sldId id="335" r:id="rId40"/>
    <p:sldId id="336" r:id="rId41"/>
    <p:sldId id="337" r:id="rId42"/>
    <p:sldId id="338" r:id="rId43"/>
    <p:sldId id="309" r:id="rId44"/>
    <p:sldId id="339" r:id="rId45"/>
    <p:sldId id="341" r:id="rId46"/>
    <p:sldId id="342" r:id="rId47"/>
    <p:sldId id="286" r:id="rId48"/>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notesViewPr>
    <p:cSldViewPr>
      <p:cViewPr varScale="1">
        <p:scale>
          <a:sx n="110" d="100"/>
          <a:sy n="110" d="100"/>
        </p:scale>
        <p:origin x="242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4E364-0DE5-49F1-A9A2-0522A920209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C9028B72-30E6-42D9-AB08-ED091EA57C26}">
      <dgm:prSet phldrT="[Text]" custT="1"/>
      <dgm:spPr>
        <a:solidFill>
          <a:schemeClr val="accent1"/>
        </a:solidFill>
      </dgm:spPr>
      <dgm:t>
        <a:bodyPr/>
        <a:lstStyle/>
        <a:p>
          <a:r>
            <a:rPr lang="en-GB" sz="1400" b="1" dirty="0"/>
            <a:t>Data Descriptors</a:t>
          </a:r>
        </a:p>
      </dgm:t>
    </dgm:pt>
    <dgm:pt modelId="{78DF3CBD-ECC9-434F-B04E-31A55DED4644}" type="parTrans" cxnId="{CB44A98E-E469-40F1-B1EB-8A09F0AF43D5}">
      <dgm:prSet/>
      <dgm:spPr/>
      <dgm:t>
        <a:bodyPr/>
        <a:lstStyle/>
        <a:p>
          <a:endParaRPr lang="en-GB"/>
        </a:p>
      </dgm:t>
    </dgm:pt>
    <dgm:pt modelId="{60C4F878-5AD0-4798-9677-B26BD5E8A127}" type="sibTrans" cxnId="{CB44A98E-E469-40F1-B1EB-8A09F0AF43D5}">
      <dgm:prSet/>
      <dgm:spPr/>
      <dgm:t>
        <a:bodyPr/>
        <a:lstStyle/>
        <a:p>
          <a:endParaRPr lang="en-GB"/>
        </a:p>
      </dgm:t>
    </dgm:pt>
    <dgm:pt modelId="{9DAC584E-B677-4E41-97E5-E87415D25A77}">
      <dgm:prSet/>
      <dgm:spPr>
        <a:solidFill>
          <a:schemeClr val="accent6">
            <a:lumMod val="60000"/>
            <a:lumOff val="40000"/>
          </a:schemeClr>
        </a:solidFill>
      </dgm:spPr>
      <dgm:t>
        <a:bodyPr/>
        <a:lstStyle/>
        <a:p>
          <a:r>
            <a:rPr lang="en-GB" b="1" dirty="0">
              <a:solidFill>
                <a:schemeClr val="tx1"/>
              </a:solidFill>
            </a:rPr>
            <a:t>Central Tendency</a:t>
          </a:r>
        </a:p>
      </dgm:t>
    </dgm:pt>
    <dgm:pt modelId="{A2F76FC7-E27C-43D5-A1AA-D8719DF0E306}" type="parTrans" cxnId="{2B277C23-01E5-48D0-9366-DEED0AFBC7E1}">
      <dgm:prSet/>
      <dgm:spPr/>
      <dgm:t>
        <a:bodyPr/>
        <a:lstStyle/>
        <a:p>
          <a:endParaRPr lang="en-GB"/>
        </a:p>
      </dgm:t>
    </dgm:pt>
    <dgm:pt modelId="{2D2FD1FF-7D0A-4D48-8325-79CE6C2C4BC1}" type="sibTrans" cxnId="{2B277C23-01E5-48D0-9366-DEED0AFBC7E1}">
      <dgm:prSet/>
      <dgm:spPr/>
      <dgm:t>
        <a:bodyPr/>
        <a:lstStyle/>
        <a:p>
          <a:endParaRPr lang="en-GB"/>
        </a:p>
      </dgm:t>
    </dgm:pt>
    <dgm:pt modelId="{22E36588-A7A5-4EE8-AE05-84DA561DC923}">
      <dgm:prSet/>
      <dgm:spPr>
        <a:solidFill>
          <a:schemeClr val="accent5">
            <a:lumMod val="60000"/>
            <a:lumOff val="40000"/>
          </a:schemeClr>
        </a:solidFill>
      </dgm:spPr>
      <dgm:t>
        <a:bodyPr/>
        <a:lstStyle/>
        <a:p>
          <a:r>
            <a:rPr lang="en-GB" b="1" dirty="0">
              <a:solidFill>
                <a:srgbClr val="C00000"/>
              </a:solidFill>
            </a:rPr>
            <a:t>Arithmetic Mean</a:t>
          </a:r>
        </a:p>
      </dgm:t>
    </dgm:pt>
    <dgm:pt modelId="{99F96FCC-E2A4-40F6-A070-E9C22FFF6B6A}" type="parTrans" cxnId="{87A35775-2DC0-420C-A038-B6954C7A9B72}">
      <dgm:prSet/>
      <dgm:spPr/>
      <dgm:t>
        <a:bodyPr/>
        <a:lstStyle/>
        <a:p>
          <a:endParaRPr lang="en-GB"/>
        </a:p>
      </dgm:t>
    </dgm:pt>
    <dgm:pt modelId="{8386DE35-5523-45CF-AA98-CCA2E364D3E8}" type="sibTrans" cxnId="{87A35775-2DC0-420C-A038-B6954C7A9B72}">
      <dgm:prSet/>
      <dgm:spPr/>
      <dgm:t>
        <a:bodyPr/>
        <a:lstStyle/>
        <a:p>
          <a:endParaRPr lang="en-GB"/>
        </a:p>
      </dgm:t>
    </dgm:pt>
    <dgm:pt modelId="{5CDB7D4A-8D67-4D2B-AF5A-20E119E9843F}">
      <dgm:prSet/>
      <dgm:spPr>
        <a:solidFill>
          <a:schemeClr val="accent6">
            <a:lumMod val="60000"/>
            <a:lumOff val="40000"/>
          </a:schemeClr>
        </a:solidFill>
      </dgm:spPr>
      <dgm:t>
        <a:bodyPr/>
        <a:lstStyle/>
        <a:p>
          <a:r>
            <a:rPr lang="en-GB" b="1" dirty="0">
              <a:solidFill>
                <a:schemeClr val="tx1"/>
              </a:solidFill>
            </a:rPr>
            <a:t>Dispersion or Variation</a:t>
          </a:r>
        </a:p>
      </dgm:t>
    </dgm:pt>
    <dgm:pt modelId="{2B445A43-500C-4F4C-B4C3-CF3AD3468C17}" type="parTrans" cxnId="{1BA0BF48-F577-4B7C-B6BD-770C07D72624}">
      <dgm:prSet/>
      <dgm:spPr/>
      <dgm:t>
        <a:bodyPr/>
        <a:lstStyle/>
        <a:p>
          <a:endParaRPr lang="en-GB"/>
        </a:p>
      </dgm:t>
    </dgm:pt>
    <dgm:pt modelId="{51A8121B-5136-449E-AB1E-F1804069E95C}" type="sibTrans" cxnId="{1BA0BF48-F577-4B7C-B6BD-770C07D72624}">
      <dgm:prSet/>
      <dgm:spPr/>
      <dgm:t>
        <a:bodyPr/>
        <a:lstStyle/>
        <a:p>
          <a:endParaRPr lang="en-GB"/>
        </a:p>
      </dgm:t>
    </dgm:pt>
    <dgm:pt modelId="{4431EDD2-98A0-4A7C-8234-5366C24711EA}">
      <dgm:prSet/>
      <dgm:spPr>
        <a:solidFill>
          <a:schemeClr val="accent6">
            <a:lumMod val="60000"/>
            <a:lumOff val="40000"/>
          </a:schemeClr>
        </a:solidFill>
      </dgm:spPr>
      <dgm:t>
        <a:bodyPr/>
        <a:lstStyle/>
        <a:p>
          <a:r>
            <a:rPr lang="en-GB" b="1" dirty="0">
              <a:solidFill>
                <a:schemeClr val="tx1"/>
              </a:solidFill>
            </a:rPr>
            <a:t>Shape</a:t>
          </a:r>
        </a:p>
      </dgm:t>
    </dgm:pt>
    <dgm:pt modelId="{B6AFE35C-8841-4214-9130-DB999FD1AE86}" type="parTrans" cxnId="{9A8C30A8-600E-4C21-8CF7-5F21DE00AB2C}">
      <dgm:prSet/>
      <dgm:spPr/>
      <dgm:t>
        <a:bodyPr/>
        <a:lstStyle/>
        <a:p>
          <a:endParaRPr lang="en-GB"/>
        </a:p>
      </dgm:t>
    </dgm:pt>
    <dgm:pt modelId="{2E62443E-6B50-4F60-9500-39805B2A6605}" type="sibTrans" cxnId="{9A8C30A8-600E-4C21-8CF7-5F21DE00AB2C}">
      <dgm:prSet/>
      <dgm:spPr/>
      <dgm:t>
        <a:bodyPr/>
        <a:lstStyle/>
        <a:p>
          <a:endParaRPr lang="en-GB"/>
        </a:p>
      </dgm:t>
    </dgm:pt>
    <dgm:pt modelId="{6F35060C-B6D3-436F-8EFD-FBF547C6BD81}">
      <dgm:prSet/>
      <dgm:spPr>
        <a:solidFill>
          <a:schemeClr val="accent5">
            <a:lumMod val="60000"/>
            <a:lumOff val="40000"/>
          </a:schemeClr>
        </a:solidFill>
      </dgm:spPr>
      <dgm:t>
        <a:bodyPr/>
        <a:lstStyle/>
        <a:p>
          <a:r>
            <a:rPr lang="en-GB" b="1" dirty="0">
              <a:solidFill>
                <a:srgbClr val="C00000"/>
              </a:solidFill>
            </a:rPr>
            <a:t>Median</a:t>
          </a:r>
        </a:p>
      </dgm:t>
    </dgm:pt>
    <dgm:pt modelId="{3DAE1255-D430-4F22-A4DF-C99BF4E45F62}" type="parTrans" cxnId="{BC93B4A4-063C-4881-BC70-A0E31C5F0141}">
      <dgm:prSet/>
      <dgm:spPr/>
      <dgm:t>
        <a:bodyPr/>
        <a:lstStyle/>
        <a:p>
          <a:endParaRPr lang="en-GB"/>
        </a:p>
      </dgm:t>
    </dgm:pt>
    <dgm:pt modelId="{8F85F65A-E713-44B7-AE30-07E66E3FA408}" type="sibTrans" cxnId="{BC93B4A4-063C-4881-BC70-A0E31C5F0141}">
      <dgm:prSet/>
      <dgm:spPr/>
      <dgm:t>
        <a:bodyPr/>
        <a:lstStyle/>
        <a:p>
          <a:endParaRPr lang="en-GB"/>
        </a:p>
      </dgm:t>
    </dgm:pt>
    <dgm:pt modelId="{7EBB58DE-B257-4E75-8F16-CE2342EA16A2}">
      <dgm:prSet/>
      <dgm:spPr>
        <a:solidFill>
          <a:schemeClr val="accent5">
            <a:lumMod val="60000"/>
            <a:lumOff val="40000"/>
          </a:schemeClr>
        </a:solidFill>
      </dgm:spPr>
      <dgm:t>
        <a:bodyPr/>
        <a:lstStyle/>
        <a:p>
          <a:r>
            <a:rPr lang="en-GB" b="1" dirty="0">
              <a:solidFill>
                <a:srgbClr val="C00000"/>
              </a:solidFill>
            </a:rPr>
            <a:t>Mode</a:t>
          </a:r>
        </a:p>
      </dgm:t>
    </dgm:pt>
    <dgm:pt modelId="{47A6DB54-FF52-4BA4-89C3-22A4B5242431}" type="parTrans" cxnId="{EB1CFE06-E829-4CCD-AE88-8068495C12B5}">
      <dgm:prSet/>
      <dgm:spPr/>
      <dgm:t>
        <a:bodyPr/>
        <a:lstStyle/>
        <a:p>
          <a:endParaRPr lang="en-GB"/>
        </a:p>
      </dgm:t>
    </dgm:pt>
    <dgm:pt modelId="{905F1C39-EBED-4B2F-8F81-095D8601438B}" type="sibTrans" cxnId="{EB1CFE06-E829-4CCD-AE88-8068495C12B5}">
      <dgm:prSet/>
      <dgm:spPr/>
      <dgm:t>
        <a:bodyPr/>
        <a:lstStyle/>
        <a:p>
          <a:endParaRPr lang="en-GB"/>
        </a:p>
      </dgm:t>
    </dgm:pt>
    <dgm:pt modelId="{191A0669-5262-4395-B8AA-7BD99D69A4EF}">
      <dgm:prSet/>
      <dgm:spPr>
        <a:solidFill>
          <a:schemeClr val="accent5">
            <a:lumMod val="60000"/>
            <a:lumOff val="40000"/>
          </a:schemeClr>
        </a:solidFill>
      </dgm:spPr>
      <dgm:t>
        <a:bodyPr/>
        <a:lstStyle/>
        <a:p>
          <a:r>
            <a:rPr lang="en-GB" b="1" dirty="0">
              <a:solidFill>
                <a:srgbClr val="C00000"/>
              </a:solidFill>
            </a:rPr>
            <a:t>Range</a:t>
          </a:r>
        </a:p>
      </dgm:t>
    </dgm:pt>
    <dgm:pt modelId="{DD166D75-6DFE-4632-82E4-4ABA16661D8C}" type="parTrans" cxnId="{DE939A70-EA00-4B0E-AFE0-6626FA84A93D}">
      <dgm:prSet/>
      <dgm:spPr/>
      <dgm:t>
        <a:bodyPr/>
        <a:lstStyle/>
        <a:p>
          <a:endParaRPr lang="en-GB"/>
        </a:p>
      </dgm:t>
    </dgm:pt>
    <dgm:pt modelId="{545D4A96-7DBC-458D-9C85-E617603B2565}" type="sibTrans" cxnId="{DE939A70-EA00-4B0E-AFE0-6626FA84A93D}">
      <dgm:prSet/>
      <dgm:spPr/>
      <dgm:t>
        <a:bodyPr/>
        <a:lstStyle/>
        <a:p>
          <a:endParaRPr lang="en-GB"/>
        </a:p>
      </dgm:t>
    </dgm:pt>
    <dgm:pt modelId="{F8C0818F-47A8-41EC-A085-53E1854D2C50}">
      <dgm:prSet/>
      <dgm:spPr>
        <a:solidFill>
          <a:schemeClr val="accent5">
            <a:lumMod val="60000"/>
            <a:lumOff val="40000"/>
          </a:schemeClr>
        </a:solidFill>
      </dgm:spPr>
      <dgm:t>
        <a:bodyPr/>
        <a:lstStyle/>
        <a:p>
          <a:r>
            <a:rPr lang="en-GB" b="1" dirty="0">
              <a:solidFill>
                <a:srgbClr val="C00000"/>
              </a:solidFill>
            </a:rPr>
            <a:t>Semi Interquartile Range</a:t>
          </a:r>
        </a:p>
      </dgm:t>
    </dgm:pt>
    <dgm:pt modelId="{401561E9-3856-41D7-88D9-388FBDDA41A7}" type="parTrans" cxnId="{9BFCF4A1-AE6F-49D3-9C78-389E2DE64332}">
      <dgm:prSet/>
      <dgm:spPr/>
      <dgm:t>
        <a:bodyPr/>
        <a:lstStyle/>
        <a:p>
          <a:endParaRPr lang="en-GB"/>
        </a:p>
      </dgm:t>
    </dgm:pt>
    <dgm:pt modelId="{BE1E0237-69D8-4168-94BA-97DB03E7511D}" type="sibTrans" cxnId="{9BFCF4A1-AE6F-49D3-9C78-389E2DE64332}">
      <dgm:prSet/>
      <dgm:spPr/>
      <dgm:t>
        <a:bodyPr/>
        <a:lstStyle/>
        <a:p>
          <a:endParaRPr lang="en-GB"/>
        </a:p>
      </dgm:t>
    </dgm:pt>
    <dgm:pt modelId="{AB14C48C-F13B-40E9-BABC-7D8C43D22D96}">
      <dgm:prSet/>
      <dgm:spPr>
        <a:solidFill>
          <a:schemeClr val="accent5">
            <a:lumMod val="60000"/>
            <a:lumOff val="40000"/>
          </a:schemeClr>
        </a:solidFill>
      </dgm:spPr>
      <dgm:t>
        <a:bodyPr/>
        <a:lstStyle/>
        <a:p>
          <a:r>
            <a:rPr lang="en-GB" b="1" dirty="0">
              <a:solidFill>
                <a:srgbClr val="C00000"/>
              </a:solidFill>
            </a:rPr>
            <a:t>Variance</a:t>
          </a:r>
        </a:p>
      </dgm:t>
    </dgm:pt>
    <dgm:pt modelId="{CDEC7B71-BA53-4978-9C92-5A92BCC89310}" type="parTrans" cxnId="{66F8FCF7-BD3E-4855-AA33-2A4EF750E01A}">
      <dgm:prSet/>
      <dgm:spPr/>
      <dgm:t>
        <a:bodyPr/>
        <a:lstStyle/>
        <a:p>
          <a:endParaRPr lang="en-GB"/>
        </a:p>
      </dgm:t>
    </dgm:pt>
    <dgm:pt modelId="{4A6D2C36-FCC3-4C57-BBCB-493D18916527}" type="sibTrans" cxnId="{66F8FCF7-BD3E-4855-AA33-2A4EF750E01A}">
      <dgm:prSet/>
      <dgm:spPr/>
      <dgm:t>
        <a:bodyPr/>
        <a:lstStyle/>
        <a:p>
          <a:endParaRPr lang="en-GB"/>
        </a:p>
      </dgm:t>
    </dgm:pt>
    <dgm:pt modelId="{69366A4B-0261-40EF-9112-504FFFF4BAA5}">
      <dgm:prSet/>
      <dgm:spPr>
        <a:solidFill>
          <a:schemeClr val="accent5">
            <a:lumMod val="60000"/>
            <a:lumOff val="40000"/>
          </a:schemeClr>
        </a:solidFill>
      </dgm:spPr>
      <dgm:t>
        <a:bodyPr/>
        <a:lstStyle/>
        <a:p>
          <a:r>
            <a:rPr lang="en-GB" b="1" dirty="0">
              <a:solidFill>
                <a:srgbClr val="C00000"/>
              </a:solidFill>
            </a:rPr>
            <a:t>Standard Deviation</a:t>
          </a:r>
        </a:p>
      </dgm:t>
    </dgm:pt>
    <dgm:pt modelId="{6E3D788F-5397-427B-AFAE-5E470679719A}" type="parTrans" cxnId="{0FE6B871-5244-438D-B8BF-1AA9FC550C4D}">
      <dgm:prSet/>
      <dgm:spPr/>
      <dgm:t>
        <a:bodyPr/>
        <a:lstStyle/>
        <a:p>
          <a:endParaRPr lang="en-GB"/>
        </a:p>
      </dgm:t>
    </dgm:pt>
    <dgm:pt modelId="{0CCF86D4-1855-402C-897C-E7189F184071}" type="sibTrans" cxnId="{0FE6B871-5244-438D-B8BF-1AA9FC550C4D}">
      <dgm:prSet/>
      <dgm:spPr/>
      <dgm:t>
        <a:bodyPr/>
        <a:lstStyle/>
        <a:p>
          <a:endParaRPr lang="en-GB"/>
        </a:p>
      </dgm:t>
    </dgm:pt>
    <dgm:pt modelId="{37439B7E-CD54-4455-BCAC-D6754A2C11AA}">
      <dgm:prSet/>
      <dgm:spPr>
        <a:solidFill>
          <a:schemeClr val="accent5">
            <a:lumMod val="60000"/>
            <a:lumOff val="40000"/>
          </a:schemeClr>
        </a:solidFill>
      </dgm:spPr>
      <dgm:t>
        <a:bodyPr/>
        <a:lstStyle/>
        <a:p>
          <a:r>
            <a:rPr lang="en-GB" b="1" dirty="0">
              <a:solidFill>
                <a:srgbClr val="C00000"/>
              </a:solidFill>
            </a:rPr>
            <a:t>Coefficient of variation (see text)</a:t>
          </a:r>
        </a:p>
      </dgm:t>
    </dgm:pt>
    <dgm:pt modelId="{CD3AD9AD-960F-476F-B76F-124B463C4884}" type="parTrans" cxnId="{F3E27D4C-66F8-4B91-A036-B767BE886772}">
      <dgm:prSet/>
      <dgm:spPr/>
      <dgm:t>
        <a:bodyPr/>
        <a:lstStyle/>
        <a:p>
          <a:endParaRPr lang="en-GB"/>
        </a:p>
      </dgm:t>
    </dgm:pt>
    <dgm:pt modelId="{79FE61F8-4854-4BD9-AAE1-348746747396}" type="sibTrans" cxnId="{F3E27D4C-66F8-4B91-A036-B767BE886772}">
      <dgm:prSet/>
      <dgm:spPr/>
      <dgm:t>
        <a:bodyPr/>
        <a:lstStyle/>
        <a:p>
          <a:endParaRPr lang="en-GB"/>
        </a:p>
      </dgm:t>
    </dgm:pt>
    <dgm:pt modelId="{8D0E85EF-DB66-4CB3-8C2E-902AF56ECB0C}">
      <dgm:prSet/>
      <dgm:spPr>
        <a:solidFill>
          <a:schemeClr val="accent5">
            <a:lumMod val="60000"/>
            <a:lumOff val="40000"/>
          </a:schemeClr>
        </a:solidFill>
      </dgm:spPr>
      <dgm:t>
        <a:bodyPr/>
        <a:lstStyle/>
        <a:p>
          <a:r>
            <a:rPr lang="en-GB" b="1" dirty="0">
              <a:solidFill>
                <a:srgbClr val="C00000"/>
              </a:solidFill>
            </a:rPr>
            <a:t>Skewness</a:t>
          </a:r>
        </a:p>
      </dgm:t>
    </dgm:pt>
    <dgm:pt modelId="{99358B7D-060B-49D5-88DE-F55BA2F63C8D}" type="parTrans" cxnId="{32704035-F2B7-4974-9363-43A7F622212F}">
      <dgm:prSet/>
      <dgm:spPr/>
      <dgm:t>
        <a:bodyPr/>
        <a:lstStyle/>
        <a:p>
          <a:endParaRPr lang="en-GB"/>
        </a:p>
      </dgm:t>
    </dgm:pt>
    <dgm:pt modelId="{89D59D7F-3BD9-4340-9DEB-663A8630D2D0}" type="sibTrans" cxnId="{32704035-F2B7-4974-9363-43A7F622212F}">
      <dgm:prSet/>
      <dgm:spPr/>
      <dgm:t>
        <a:bodyPr/>
        <a:lstStyle/>
        <a:p>
          <a:endParaRPr lang="en-GB"/>
        </a:p>
      </dgm:t>
    </dgm:pt>
    <dgm:pt modelId="{67575D74-5945-41AF-AB39-6035A7B5F725}">
      <dgm:prSet/>
      <dgm:spPr>
        <a:solidFill>
          <a:schemeClr val="accent5">
            <a:lumMod val="60000"/>
            <a:lumOff val="40000"/>
          </a:schemeClr>
        </a:solidFill>
      </dgm:spPr>
      <dgm:t>
        <a:bodyPr/>
        <a:lstStyle/>
        <a:p>
          <a:r>
            <a:rPr lang="en-GB" b="1" dirty="0">
              <a:solidFill>
                <a:srgbClr val="C00000"/>
              </a:solidFill>
            </a:rPr>
            <a:t>Kurtosis</a:t>
          </a:r>
        </a:p>
      </dgm:t>
    </dgm:pt>
    <dgm:pt modelId="{50D0EDC7-5FD8-4686-B393-7469C5A06C92}" type="parTrans" cxnId="{2C89D051-2646-419D-9AFF-F707A89D6E52}">
      <dgm:prSet/>
      <dgm:spPr/>
      <dgm:t>
        <a:bodyPr/>
        <a:lstStyle/>
        <a:p>
          <a:endParaRPr lang="en-GB"/>
        </a:p>
      </dgm:t>
    </dgm:pt>
    <dgm:pt modelId="{6711CB73-30CA-4DD3-9BB4-790B899D99D0}" type="sibTrans" cxnId="{2C89D051-2646-419D-9AFF-F707A89D6E52}">
      <dgm:prSet/>
      <dgm:spPr/>
      <dgm:t>
        <a:bodyPr/>
        <a:lstStyle/>
        <a:p>
          <a:endParaRPr lang="en-GB"/>
        </a:p>
      </dgm:t>
    </dgm:pt>
    <dgm:pt modelId="{EE0600F7-659C-4C18-A73B-60A23F2251A5}" type="pres">
      <dgm:prSet presAssocID="{4E84E364-0DE5-49F1-A9A2-0522A9202097}" presName="hierChild1" presStyleCnt="0">
        <dgm:presLayoutVars>
          <dgm:orgChart val="1"/>
          <dgm:chPref val="1"/>
          <dgm:dir/>
          <dgm:animOne val="branch"/>
          <dgm:animLvl val="lvl"/>
          <dgm:resizeHandles/>
        </dgm:presLayoutVars>
      </dgm:prSet>
      <dgm:spPr/>
    </dgm:pt>
    <dgm:pt modelId="{AE967AF0-D73D-4885-BE3D-3A5EB856B8DC}" type="pres">
      <dgm:prSet presAssocID="{C9028B72-30E6-42D9-AB08-ED091EA57C26}" presName="hierRoot1" presStyleCnt="0">
        <dgm:presLayoutVars>
          <dgm:hierBranch val="init"/>
        </dgm:presLayoutVars>
      </dgm:prSet>
      <dgm:spPr/>
    </dgm:pt>
    <dgm:pt modelId="{F6591712-0F04-459C-96BA-4A0643A3DC3F}" type="pres">
      <dgm:prSet presAssocID="{C9028B72-30E6-42D9-AB08-ED091EA57C26}" presName="rootComposite1" presStyleCnt="0"/>
      <dgm:spPr/>
    </dgm:pt>
    <dgm:pt modelId="{DA6DA45D-5A16-4299-8021-68E942FABB4C}" type="pres">
      <dgm:prSet presAssocID="{C9028B72-30E6-42D9-AB08-ED091EA57C26}" presName="rootText1" presStyleLbl="node0" presStyleIdx="0" presStyleCnt="1">
        <dgm:presLayoutVars>
          <dgm:chPref val="3"/>
        </dgm:presLayoutVars>
      </dgm:prSet>
      <dgm:spPr/>
    </dgm:pt>
    <dgm:pt modelId="{DEE89E0A-AE15-40B0-A6E5-DE4FDD5BB665}" type="pres">
      <dgm:prSet presAssocID="{C9028B72-30E6-42D9-AB08-ED091EA57C26}" presName="rootConnector1" presStyleLbl="node1" presStyleIdx="0" presStyleCnt="0"/>
      <dgm:spPr/>
    </dgm:pt>
    <dgm:pt modelId="{CF782B4C-AB97-4818-BF23-658F17B2B19F}" type="pres">
      <dgm:prSet presAssocID="{C9028B72-30E6-42D9-AB08-ED091EA57C26}" presName="hierChild2" presStyleCnt="0"/>
      <dgm:spPr/>
    </dgm:pt>
    <dgm:pt modelId="{2B155880-6AFE-4C49-B397-186D1FABCED0}" type="pres">
      <dgm:prSet presAssocID="{A2F76FC7-E27C-43D5-A1AA-D8719DF0E306}" presName="Name37" presStyleLbl="parChTrans1D2" presStyleIdx="0" presStyleCnt="3"/>
      <dgm:spPr/>
    </dgm:pt>
    <dgm:pt modelId="{293B3DE0-B7C8-4924-8713-36D20CEB1B66}" type="pres">
      <dgm:prSet presAssocID="{9DAC584E-B677-4E41-97E5-E87415D25A77}" presName="hierRoot2" presStyleCnt="0">
        <dgm:presLayoutVars>
          <dgm:hierBranch val="hang"/>
        </dgm:presLayoutVars>
      </dgm:prSet>
      <dgm:spPr/>
    </dgm:pt>
    <dgm:pt modelId="{BA4D40DA-82E0-4F71-A1E2-F199C72BFC9B}" type="pres">
      <dgm:prSet presAssocID="{9DAC584E-B677-4E41-97E5-E87415D25A77}" presName="rootComposite" presStyleCnt="0"/>
      <dgm:spPr/>
    </dgm:pt>
    <dgm:pt modelId="{4AEDD52B-FA90-4C80-AEB1-0509B0742F06}" type="pres">
      <dgm:prSet presAssocID="{9DAC584E-B677-4E41-97E5-E87415D25A77}" presName="rootText" presStyleLbl="node2" presStyleIdx="0" presStyleCnt="3">
        <dgm:presLayoutVars>
          <dgm:chPref val="3"/>
        </dgm:presLayoutVars>
      </dgm:prSet>
      <dgm:spPr/>
    </dgm:pt>
    <dgm:pt modelId="{0A33853D-4432-491C-8120-8A17A51CFD0B}" type="pres">
      <dgm:prSet presAssocID="{9DAC584E-B677-4E41-97E5-E87415D25A77}" presName="rootConnector" presStyleLbl="node2" presStyleIdx="0" presStyleCnt="3"/>
      <dgm:spPr/>
    </dgm:pt>
    <dgm:pt modelId="{CAA9C38E-7703-44C6-B371-9481F04F0970}" type="pres">
      <dgm:prSet presAssocID="{9DAC584E-B677-4E41-97E5-E87415D25A77}" presName="hierChild4" presStyleCnt="0"/>
      <dgm:spPr/>
    </dgm:pt>
    <dgm:pt modelId="{90B710F3-631A-4095-8AFD-ED2367468B70}" type="pres">
      <dgm:prSet presAssocID="{99F96FCC-E2A4-40F6-A070-E9C22FFF6B6A}" presName="Name48" presStyleLbl="parChTrans1D3" presStyleIdx="0" presStyleCnt="10"/>
      <dgm:spPr/>
    </dgm:pt>
    <dgm:pt modelId="{CDBF306D-793E-4C93-8A2E-C26AD5BEEEC8}" type="pres">
      <dgm:prSet presAssocID="{22E36588-A7A5-4EE8-AE05-84DA561DC923}" presName="hierRoot2" presStyleCnt="0">
        <dgm:presLayoutVars>
          <dgm:hierBranch val="init"/>
        </dgm:presLayoutVars>
      </dgm:prSet>
      <dgm:spPr/>
    </dgm:pt>
    <dgm:pt modelId="{099D3D26-FF61-4C30-9153-96E7FDDAA2AF}" type="pres">
      <dgm:prSet presAssocID="{22E36588-A7A5-4EE8-AE05-84DA561DC923}" presName="rootComposite" presStyleCnt="0"/>
      <dgm:spPr/>
    </dgm:pt>
    <dgm:pt modelId="{A7359261-E8D1-4063-BBEC-DA5461737526}" type="pres">
      <dgm:prSet presAssocID="{22E36588-A7A5-4EE8-AE05-84DA561DC923}" presName="rootText" presStyleLbl="node3" presStyleIdx="0" presStyleCnt="10">
        <dgm:presLayoutVars>
          <dgm:chPref val="3"/>
        </dgm:presLayoutVars>
      </dgm:prSet>
      <dgm:spPr/>
    </dgm:pt>
    <dgm:pt modelId="{C14B05BB-A5B4-49B5-8E70-F8D2FD9F4308}" type="pres">
      <dgm:prSet presAssocID="{22E36588-A7A5-4EE8-AE05-84DA561DC923}" presName="rootConnector" presStyleLbl="node3" presStyleIdx="0" presStyleCnt="10"/>
      <dgm:spPr/>
    </dgm:pt>
    <dgm:pt modelId="{22A66AB2-08C9-49C8-9E98-6B2B14318A02}" type="pres">
      <dgm:prSet presAssocID="{22E36588-A7A5-4EE8-AE05-84DA561DC923}" presName="hierChild4" presStyleCnt="0"/>
      <dgm:spPr/>
    </dgm:pt>
    <dgm:pt modelId="{44DF503C-E124-4288-A1BB-B0345164F5CB}" type="pres">
      <dgm:prSet presAssocID="{22E36588-A7A5-4EE8-AE05-84DA561DC923}" presName="hierChild5" presStyleCnt="0"/>
      <dgm:spPr/>
    </dgm:pt>
    <dgm:pt modelId="{519816AE-9C27-4587-AFB6-BA0929D60C33}" type="pres">
      <dgm:prSet presAssocID="{3DAE1255-D430-4F22-A4DF-C99BF4E45F62}" presName="Name48" presStyleLbl="parChTrans1D3" presStyleIdx="1" presStyleCnt="10"/>
      <dgm:spPr/>
    </dgm:pt>
    <dgm:pt modelId="{AE253369-75B8-41C4-AEF1-B690568CF197}" type="pres">
      <dgm:prSet presAssocID="{6F35060C-B6D3-436F-8EFD-FBF547C6BD81}" presName="hierRoot2" presStyleCnt="0">
        <dgm:presLayoutVars>
          <dgm:hierBranch val="init"/>
        </dgm:presLayoutVars>
      </dgm:prSet>
      <dgm:spPr/>
    </dgm:pt>
    <dgm:pt modelId="{17AEC639-1FE6-4586-B5E3-B5BF6E8B46EE}" type="pres">
      <dgm:prSet presAssocID="{6F35060C-B6D3-436F-8EFD-FBF547C6BD81}" presName="rootComposite" presStyleCnt="0"/>
      <dgm:spPr/>
    </dgm:pt>
    <dgm:pt modelId="{EF5BF036-C0B3-4157-9AD2-22171DFB187C}" type="pres">
      <dgm:prSet presAssocID="{6F35060C-B6D3-436F-8EFD-FBF547C6BD81}" presName="rootText" presStyleLbl="node3" presStyleIdx="1" presStyleCnt="10">
        <dgm:presLayoutVars>
          <dgm:chPref val="3"/>
        </dgm:presLayoutVars>
      </dgm:prSet>
      <dgm:spPr/>
    </dgm:pt>
    <dgm:pt modelId="{3FA79AED-D463-428C-94E7-B4A21781422D}" type="pres">
      <dgm:prSet presAssocID="{6F35060C-B6D3-436F-8EFD-FBF547C6BD81}" presName="rootConnector" presStyleLbl="node3" presStyleIdx="1" presStyleCnt="10"/>
      <dgm:spPr/>
    </dgm:pt>
    <dgm:pt modelId="{3C0E4264-90D2-4441-8537-E6CAAA556CF4}" type="pres">
      <dgm:prSet presAssocID="{6F35060C-B6D3-436F-8EFD-FBF547C6BD81}" presName="hierChild4" presStyleCnt="0"/>
      <dgm:spPr/>
    </dgm:pt>
    <dgm:pt modelId="{8CD5724A-393B-477E-BBEC-7EFB9F2721F1}" type="pres">
      <dgm:prSet presAssocID="{6F35060C-B6D3-436F-8EFD-FBF547C6BD81}" presName="hierChild5" presStyleCnt="0"/>
      <dgm:spPr/>
    </dgm:pt>
    <dgm:pt modelId="{11AD33BF-C06C-489A-89B2-6ED6CBE56090}" type="pres">
      <dgm:prSet presAssocID="{47A6DB54-FF52-4BA4-89C3-22A4B5242431}" presName="Name48" presStyleLbl="parChTrans1D3" presStyleIdx="2" presStyleCnt="10"/>
      <dgm:spPr/>
    </dgm:pt>
    <dgm:pt modelId="{418CCDC1-C6DD-4882-B598-E1BBCE35D640}" type="pres">
      <dgm:prSet presAssocID="{7EBB58DE-B257-4E75-8F16-CE2342EA16A2}" presName="hierRoot2" presStyleCnt="0">
        <dgm:presLayoutVars>
          <dgm:hierBranch val="init"/>
        </dgm:presLayoutVars>
      </dgm:prSet>
      <dgm:spPr/>
    </dgm:pt>
    <dgm:pt modelId="{B6049DB9-62F9-409B-BC17-43994B809492}" type="pres">
      <dgm:prSet presAssocID="{7EBB58DE-B257-4E75-8F16-CE2342EA16A2}" presName="rootComposite" presStyleCnt="0"/>
      <dgm:spPr/>
    </dgm:pt>
    <dgm:pt modelId="{5585755F-B17B-4836-9B7E-C0EB718C4F4F}" type="pres">
      <dgm:prSet presAssocID="{7EBB58DE-B257-4E75-8F16-CE2342EA16A2}" presName="rootText" presStyleLbl="node3" presStyleIdx="2" presStyleCnt="10">
        <dgm:presLayoutVars>
          <dgm:chPref val="3"/>
        </dgm:presLayoutVars>
      </dgm:prSet>
      <dgm:spPr/>
    </dgm:pt>
    <dgm:pt modelId="{C0ED0AF9-82E0-431E-B2BD-4CC4A83CDD85}" type="pres">
      <dgm:prSet presAssocID="{7EBB58DE-B257-4E75-8F16-CE2342EA16A2}" presName="rootConnector" presStyleLbl="node3" presStyleIdx="2" presStyleCnt="10"/>
      <dgm:spPr/>
    </dgm:pt>
    <dgm:pt modelId="{59D0F6C4-A8AD-4261-88A2-A7C827E9C000}" type="pres">
      <dgm:prSet presAssocID="{7EBB58DE-B257-4E75-8F16-CE2342EA16A2}" presName="hierChild4" presStyleCnt="0"/>
      <dgm:spPr/>
    </dgm:pt>
    <dgm:pt modelId="{6EF08994-5E08-4116-946F-AB9B002D51ED}" type="pres">
      <dgm:prSet presAssocID="{7EBB58DE-B257-4E75-8F16-CE2342EA16A2}" presName="hierChild5" presStyleCnt="0"/>
      <dgm:spPr/>
    </dgm:pt>
    <dgm:pt modelId="{5B0B0C14-8416-40AE-A779-970AC083196D}" type="pres">
      <dgm:prSet presAssocID="{9DAC584E-B677-4E41-97E5-E87415D25A77}" presName="hierChild5" presStyleCnt="0"/>
      <dgm:spPr/>
    </dgm:pt>
    <dgm:pt modelId="{8E7FAE28-EBEA-43D6-A79C-0CEECFB990D1}" type="pres">
      <dgm:prSet presAssocID="{2B445A43-500C-4F4C-B4C3-CF3AD3468C17}" presName="Name37" presStyleLbl="parChTrans1D2" presStyleIdx="1" presStyleCnt="3"/>
      <dgm:spPr/>
    </dgm:pt>
    <dgm:pt modelId="{539FCC85-AE15-43C9-8E17-9BFFBC78A3BC}" type="pres">
      <dgm:prSet presAssocID="{5CDB7D4A-8D67-4D2B-AF5A-20E119E9843F}" presName="hierRoot2" presStyleCnt="0">
        <dgm:presLayoutVars>
          <dgm:hierBranch val="hang"/>
        </dgm:presLayoutVars>
      </dgm:prSet>
      <dgm:spPr/>
    </dgm:pt>
    <dgm:pt modelId="{8F6CF4E9-9997-4C47-B049-14AECCA423C7}" type="pres">
      <dgm:prSet presAssocID="{5CDB7D4A-8D67-4D2B-AF5A-20E119E9843F}" presName="rootComposite" presStyleCnt="0"/>
      <dgm:spPr/>
    </dgm:pt>
    <dgm:pt modelId="{4B6FB220-3ACC-4C2B-8076-65A161E67F4D}" type="pres">
      <dgm:prSet presAssocID="{5CDB7D4A-8D67-4D2B-AF5A-20E119E9843F}" presName="rootText" presStyleLbl="node2" presStyleIdx="1" presStyleCnt="3">
        <dgm:presLayoutVars>
          <dgm:chPref val="3"/>
        </dgm:presLayoutVars>
      </dgm:prSet>
      <dgm:spPr/>
    </dgm:pt>
    <dgm:pt modelId="{01660313-E75E-4045-A528-C0C7C3E12694}" type="pres">
      <dgm:prSet presAssocID="{5CDB7D4A-8D67-4D2B-AF5A-20E119E9843F}" presName="rootConnector" presStyleLbl="node2" presStyleIdx="1" presStyleCnt="3"/>
      <dgm:spPr/>
    </dgm:pt>
    <dgm:pt modelId="{4CCD8C1E-0473-4AF0-A1DA-1F0047430CB6}" type="pres">
      <dgm:prSet presAssocID="{5CDB7D4A-8D67-4D2B-AF5A-20E119E9843F}" presName="hierChild4" presStyleCnt="0"/>
      <dgm:spPr/>
    </dgm:pt>
    <dgm:pt modelId="{712EF61C-2141-472C-82C9-0DB73B5A7D46}" type="pres">
      <dgm:prSet presAssocID="{DD166D75-6DFE-4632-82E4-4ABA16661D8C}" presName="Name48" presStyleLbl="parChTrans1D3" presStyleIdx="3" presStyleCnt="10"/>
      <dgm:spPr/>
    </dgm:pt>
    <dgm:pt modelId="{107C41FE-1197-468D-942B-FFEA980126A9}" type="pres">
      <dgm:prSet presAssocID="{191A0669-5262-4395-B8AA-7BD99D69A4EF}" presName="hierRoot2" presStyleCnt="0">
        <dgm:presLayoutVars>
          <dgm:hierBranch val="init"/>
        </dgm:presLayoutVars>
      </dgm:prSet>
      <dgm:spPr/>
    </dgm:pt>
    <dgm:pt modelId="{69C7C529-A225-46D3-A7B0-F9C5873D63D6}" type="pres">
      <dgm:prSet presAssocID="{191A0669-5262-4395-B8AA-7BD99D69A4EF}" presName="rootComposite" presStyleCnt="0"/>
      <dgm:spPr/>
    </dgm:pt>
    <dgm:pt modelId="{BCD39A67-2DBD-48C4-9300-AAE4AA8FDC1B}" type="pres">
      <dgm:prSet presAssocID="{191A0669-5262-4395-B8AA-7BD99D69A4EF}" presName="rootText" presStyleLbl="node3" presStyleIdx="3" presStyleCnt="10">
        <dgm:presLayoutVars>
          <dgm:chPref val="3"/>
        </dgm:presLayoutVars>
      </dgm:prSet>
      <dgm:spPr/>
    </dgm:pt>
    <dgm:pt modelId="{2BF24BAE-9C3A-4FF7-A349-63C0957D95DF}" type="pres">
      <dgm:prSet presAssocID="{191A0669-5262-4395-B8AA-7BD99D69A4EF}" presName="rootConnector" presStyleLbl="node3" presStyleIdx="3" presStyleCnt="10"/>
      <dgm:spPr/>
    </dgm:pt>
    <dgm:pt modelId="{3C8E75A8-C9F0-4AF3-9116-214E4E880D61}" type="pres">
      <dgm:prSet presAssocID="{191A0669-5262-4395-B8AA-7BD99D69A4EF}" presName="hierChild4" presStyleCnt="0"/>
      <dgm:spPr/>
    </dgm:pt>
    <dgm:pt modelId="{5D67E899-706E-4ECB-B076-6701AAE2829C}" type="pres">
      <dgm:prSet presAssocID="{191A0669-5262-4395-B8AA-7BD99D69A4EF}" presName="hierChild5" presStyleCnt="0"/>
      <dgm:spPr/>
    </dgm:pt>
    <dgm:pt modelId="{0DC0F0B7-521E-4E13-BF27-C2313AEB776E}" type="pres">
      <dgm:prSet presAssocID="{401561E9-3856-41D7-88D9-388FBDDA41A7}" presName="Name48" presStyleLbl="parChTrans1D3" presStyleIdx="4" presStyleCnt="10"/>
      <dgm:spPr/>
    </dgm:pt>
    <dgm:pt modelId="{2E3095BD-3B4D-49BD-94B1-6D46868A6F00}" type="pres">
      <dgm:prSet presAssocID="{F8C0818F-47A8-41EC-A085-53E1854D2C50}" presName="hierRoot2" presStyleCnt="0">
        <dgm:presLayoutVars>
          <dgm:hierBranch val="init"/>
        </dgm:presLayoutVars>
      </dgm:prSet>
      <dgm:spPr/>
    </dgm:pt>
    <dgm:pt modelId="{E708CED9-F62D-4EFD-A7C7-61ED4E2CEC2D}" type="pres">
      <dgm:prSet presAssocID="{F8C0818F-47A8-41EC-A085-53E1854D2C50}" presName="rootComposite" presStyleCnt="0"/>
      <dgm:spPr/>
    </dgm:pt>
    <dgm:pt modelId="{D5419B9B-7DFB-421E-AE48-88F984E1048F}" type="pres">
      <dgm:prSet presAssocID="{F8C0818F-47A8-41EC-A085-53E1854D2C50}" presName="rootText" presStyleLbl="node3" presStyleIdx="4" presStyleCnt="10">
        <dgm:presLayoutVars>
          <dgm:chPref val="3"/>
        </dgm:presLayoutVars>
      </dgm:prSet>
      <dgm:spPr/>
    </dgm:pt>
    <dgm:pt modelId="{7F100BD8-22C0-4C6F-80F1-9D95DDDA1766}" type="pres">
      <dgm:prSet presAssocID="{F8C0818F-47A8-41EC-A085-53E1854D2C50}" presName="rootConnector" presStyleLbl="node3" presStyleIdx="4" presStyleCnt="10"/>
      <dgm:spPr/>
    </dgm:pt>
    <dgm:pt modelId="{5CE181D4-F49F-4026-BC79-3C8226FEC410}" type="pres">
      <dgm:prSet presAssocID="{F8C0818F-47A8-41EC-A085-53E1854D2C50}" presName="hierChild4" presStyleCnt="0"/>
      <dgm:spPr/>
    </dgm:pt>
    <dgm:pt modelId="{D750CF61-D569-4ED6-B2D0-BC93A4C5CFCF}" type="pres">
      <dgm:prSet presAssocID="{F8C0818F-47A8-41EC-A085-53E1854D2C50}" presName="hierChild5" presStyleCnt="0"/>
      <dgm:spPr/>
    </dgm:pt>
    <dgm:pt modelId="{5A35AF4C-C158-4B35-907E-9870A9329369}" type="pres">
      <dgm:prSet presAssocID="{CDEC7B71-BA53-4978-9C92-5A92BCC89310}" presName="Name48" presStyleLbl="parChTrans1D3" presStyleIdx="5" presStyleCnt="10"/>
      <dgm:spPr/>
    </dgm:pt>
    <dgm:pt modelId="{125854A8-5395-4E47-B564-D986D293AF87}" type="pres">
      <dgm:prSet presAssocID="{AB14C48C-F13B-40E9-BABC-7D8C43D22D96}" presName="hierRoot2" presStyleCnt="0">
        <dgm:presLayoutVars>
          <dgm:hierBranch val="init"/>
        </dgm:presLayoutVars>
      </dgm:prSet>
      <dgm:spPr/>
    </dgm:pt>
    <dgm:pt modelId="{D12572EE-1716-4D8D-8FFE-3AE7AC4F00A1}" type="pres">
      <dgm:prSet presAssocID="{AB14C48C-F13B-40E9-BABC-7D8C43D22D96}" presName="rootComposite" presStyleCnt="0"/>
      <dgm:spPr/>
    </dgm:pt>
    <dgm:pt modelId="{366568DD-18F1-4F45-92B6-02298D0FA0D8}" type="pres">
      <dgm:prSet presAssocID="{AB14C48C-F13B-40E9-BABC-7D8C43D22D96}" presName="rootText" presStyleLbl="node3" presStyleIdx="5" presStyleCnt="10">
        <dgm:presLayoutVars>
          <dgm:chPref val="3"/>
        </dgm:presLayoutVars>
      </dgm:prSet>
      <dgm:spPr/>
    </dgm:pt>
    <dgm:pt modelId="{238214F2-A250-4A22-B42E-BECAB60012FB}" type="pres">
      <dgm:prSet presAssocID="{AB14C48C-F13B-40E9-BABC-7D8C43D22D96}" presName="rootConnector" presStyleLbl="node3" presStyleIdx="5" presStyleCnt="10"/>
      <dgm:spPr/>
    </dgm:pt>
    <dgm:pt modelId="{54FBF0D8-E6A6-4011-B569-1BCA6B7CE4F6}" type="pres">
      <dgm:prSet presAssocID="{AB14C48C-F13B-40E9-BABC-7D8C43D22D96}" presName="hierChild4" presStyleCnt="0"/>
      <dgm:spPr/>
    </dgm:pt>
    <dgm:pt modelId="{7D43394C-D6E1-40A9-A708-C90C354C4F23}" type="pres">
      <dgm:prSet presAssocID="{AB14C48C-F13B-40E9-BABC-7D8C43D22D96}" presName="hierChild5" presStyleCnt="0"/>
      <dgm:spPr/>
    </dgm:pt>
    <dgm:pt modelId="{D7483AF1-690B-48A6-9004-0F16AA5F7C50}" type="pres">
      <dgm:prSet presAssocID="{6E3D788F-5397-427B-AFAE-5E470679719A}" presName="Name48" presStyleLbl="parChTrans1D3" presStyleIdx="6" presStyleCnt="10"/>
      <dgm:spPr/>
    </dgm:pt>
    <dgm:pt modelId="{E551C9E7-E5D8-4C7D-941E-BE488836C8A7}" type="pres">
      <dgm:prSet presAssocID="{69366A4B-0261-40EF-9112-504FFFF4BAA5}" presName="hierRoot2" presStyleCnt="0">
        <dgm:presLayoutVars>
          <dgm:hierBranch val="init"/>
        </dgm:presLayoutVars>
      </dgm:prSet>
      <dgm:spPr/>
    </dgm:pt>
    <dgm:pt modelId="{938C0DD5-DA89-417E-80D4-B13DED681C4E}" type="pres">
      <dgm:prSet presAssocID="{69366A4B-0261-40EF-9112-504FFFF4BAA5}" presName="rootComposite" presStyleCnt="0"/>
      <dgm:spPr/>
    </dgm:pt>
    <dgm:pt modelId="{BF59A0D7-AD37-4150-9619-CF1093AAB321}" type="pres">
      <dgm:prSet presAssocID="{69366A4B-0261-40EF-9112-504FFFF4BAA5}" presName="rootText" presStyleLbl="node3" presStyleIdx="6" presStyleCnt="10">
        <dgm:presLayoutVars>
          <dgm:chPref val="3"/>
        </dgm:presLayoutVars>
      </dgm:prSet>
      <dgm:spPr/>
    </dgm:pt>
    <dgm:pt modelId="{9A08F9A0-B5F7-4EFC-8860-E2D7F8EE01AD}" type="pres">
      <dgm:prSet presAssocID="{69366A4B-0261-40EF-9112-504FFFF4BAA5}" presName="rootConnector" presStyleLbl="node3" presStyleIdx="6" presStyleCnt="10"/>
      <dgm:spPr/>
    </dgm:pt>
    <dgm:pt modelId="{E0A308AD-F6D0-4405-8357-D62B4FEA8D6A}" type="pres">
      <dgm:prSet presAssocID="{69366A4B-0261-40EF-9112-504FFFF4BAA5}" presName="hierChild4" presStyleCnt="0"/>
      <dgm:spPr/>
    </dgm:pt>
    <dgm:pt modelId="{C2A4C4AE-0EDC-4EAA-8C0A-01D2EC0C18A2}" type="pres">
      <dgm:prSet presAssocID="{69366A4B-0261-40EF-9112-504FFFF4BAA5}" presName="hierChild5" presStyleCnt="0"/>
      <dgm:spPr/>
    </dgm:pt>
    <dgm:pt modelId="{7FF835C4-8AE0-4F31-981A-EEFBDCB598EE}" type="pres">
      <dgm:prSet presAssocID="{CD3AD9AD-960F-476F-B76F-124B463C4884}" presName="Name48" presStyleLbl="parChTrans1D3" presStyleIdx="7" presStyleCnt="10"/>
      <dgm:spPr/>
    </dgm:pt>
    <dgm:pt modelId="{8AE5A594-27A6-45A1-9EFA-C96C2389B9E5}" type="pres">
      <dgm:prSet presAssocID="{37439B7E-CD54-4455-BCAC-D6754A2C11AA}" presName="hierRoot2" presStyleCnt="0">
        <dgm:presLayoutVars>
          <dgm:hierBranch val="init"/>
        </dgm:presLayoutVars>
      </dgm:prSet>
      <dgm:spPr/>
    </dgm:pt>
    <dgm:pt modelId="{8AECFF16-86EB-45F6-91C6-E5C0ADD28536}" type="pres">
      <dgm:prSet presAssocID="{37439B7E-CD54-4455-BCAC-D6754A2C11AA}" presName="rootComposite" presStyleCnt="0"/>
      <dgm:spPr/>
    </dgm:pt>
    <dgm:pt modelId="{FEF17624-FAAD-4C6C-AA4F-9FA84ABD31A4}" type="pres">
      <dgm:prSet presAssocID="{37439B7E-CD54-4455-BCAC-D6754A2C11AA}" presName="rootText" presStyleLbl="node3" presStyleIdx="7" presStyleCnt="10">
        <dgm:presLayoutVars>
          <dgm:chPref val="3"/>
        </dgm:presLayoutVars>
      </dgm:prSet>
      <dgm:spPr/>
    </dgm:pt>
    <dgm:pt modelId="{BF6DAC67-7690-4E0F-9B99-2FA8257FAF5A}" type="pres">
      <dgm:prSet presAssocID="{37439B7E-CD54-4455-BCAC-D6754A2C11AA}" presName="rootConnector" presStyleLbl="node3" presStyleIdx="7" presStyleCnt="10"/>
      <dgm:spPr/>
    </dgm:pt>
    <dgm:pt modelId="{F50EC3D5-1BD8-4C31-BB9C-ED2863FE1A65}" type="pres">
      <dgm:prSet presAssocID="{37439B7E-CD54-4455-BCAC-D6754A2C11AA}" presName="hierChild4" presStyleCnt="0"/>
      <dgm:spPr/>
    </dgm:pt>
    <dgm:pt modelId="{62A240A8-43D3-462A-AC1D-F03287E6D160}" type="pres">
      <dgm:prSet presAssocID="{37439B7E-CD54-4455-BCAC-D6754A2C11AA}" presName="hierChild5" presStyleCnt="0"/>
      <dgm:spPr/>
    </dgm:pt>
    <dgm:pt modelId="{03220C71-98B2-4E2A-AD81-440D3F24D960}" type="pres">
      <dgm:prSet presAssocID="{5CDB7D4A-8D67-4D2B-AF5A-20E119E9843F}" presName="hierChild5" presStyleCnt="0"/>
      <dgm:spPr/>
    </dgm:pt>
    <dgm:pt modelId="{BEA62F57-5D33-4CA3-8011-CCA8B9262C3E}" type="pres">
      <dgm:prSet presAssocID="{B6AFE35C-8841-4214-9130-DB999FD1AE86}" presName="Name37" presStyleLbl="parChTrans1D2" presStyleIdx="2" presStyleCnt="3"/>
      <dgm:spPr/>
    </dgm:pt>
    <dgm:pt modelId="{B063D3EC-C938-49B0-AD99-B652AC7C8A7B}" type="pres">
      <dgm:prSet presAssocID="{4431EDD2-98A0-4A7C-8234-5366C24711EA}" presName="hierRoot2" presStyleCnt="0">
        <dgm:presLayoutVars>
          <dgm:hierBranch val="init"/>
        </dgm:presLayoutVars>
      </dgm:prSet>
      <dgm:spPr/>
    </dgm:pt>
    <dgm:pt modelId="{056938AF-7382-4404-A885-E83D03B755A2}" type="pres">
      <dgm:prSet presAssocID="{4431EDD2-98A0-4A7C-8234-5366C24711EA}" presName="rootComposite" presStyleCnt="0"/>
      <dgm:spPr/>
    </dgm:pt>
    <dgm:pt modelId="{6787AE38-8C57-4114-AF8E-3DA764C96045}" type="pres">
      <dgm:prSet presAssocID="{4431EDD2-98A0-4A7C-8234-5366C24711EA}" presName="rootText" presStyleLbl="node2" presStyleIdx="2" presStyleCnt="3">
        <dgm:presLayoutVars>
          <dgm:chPref val="3"/>
        </dgm:presLayoutVars>
      </dgm:prSet>
      <dgm:spPr/>
    </dgm:pt>
    <dgm:pt modelId="{CECE1739-2206-48C6-BFCF-FAAD411B8882}" type="pres">
      <dgm:prSet presAssocID="{4431EDD2-98A0-4A7C-8234-5366C24711EA}" presName="rootConnector" presStyleLbl="node2" presStyleIdx="2" presStyleCnt="3"/>
      <dgm:spPr/>
    </dgm:pt>
    <dgm:pt modelId="{C3300738-74E5-49F1-B151-AB2422F9518A}" type="pres">
      <dgm:prSet presAssocID="{4431EDD2-98A0-4A7C-8234-5366C24711EA}" presName="hierChild4" presStyleCnt="0"/>
      <dgm:spPr/>
    </dgm:pt>
    <dgm:pt modelId="{9F783F66-4CE5-4B2A-8518-08D0B8913068}" type="pres">
      <dgm:prSet presAssocID="{99358B7D-060B-49D5-88DE-F55BA2F63C8D}" presName="Name37" presStyleLbl="parChTrans1D3" presStyleIdx="8" presStyleCnt="10"/>
      <dgm:spPr/>
    </dgm:pt>
    <dgm:pt modelId="{473DABC8-5ACF-486B-A0A1-D7457FD62ED9}" type="pres">
      <dgm:prSet presAssocID="{8D0E85EF-DB66-4CB3-8C2E-902AF56ECB0C}" presName="hierRoot2" presStyleCnt="0">
        <dgm:presLayoutVars>
          <dgm:hierBranch val="init"/>
        </dgm:presLayoutVars>
      </dgm:prSet>
      <dgm:spPr/>
    </dgm:pt>
    <dgm:pt modelId="{8DC16857-DDDE-4570-B484-72D7F1B6AEF8}" type="pres">
      <dgm:prSet presAssocID="{8D0E85EF-DB66-4CB3-8C2E-902AF56ECB0C}" presName="rootComposite" presStyleCnt="0"/>
      <dgm:spPr/>
    </dgm:pt>
    <dgm:pt modelId="{74EC88E9-F8B4-4BF7-A4A1-03E2F85C4D36}" type="pres">
      <dgm:prSet presAssocID="{8D0E85EF-DB66-4CB3-8C2E-902AF56ECB0C}" presName="rootText" presStyleLbl="node3" presStyleIdx="8" presStyleCnt="10">
        <dgm:presLayoutVars>
          <dgm:chPref val="3"/>
        </dgm:presLayoutVars>
      </dgm:prSet>
      <dgm:spPr/>
    </dgm:pt>
    <dgm:pt modelId="{0188E224-4FAB-4ACA-8C9E-5A65DDF62F53}" type="pres">
      <dgm:prSet presAssocID="{8D0E85EF-DB66-4CB3-8C2E-902AF56ECB0C}" presName="rootConnector" presStyleLbl="node3" presStyleIdx="8" presStyleCnt="10"/>
      <dgm:spPr/>
    </dgm:pt>
    <dgm:pt modelId="{31DB9BB2-4C3E-4217-B72E-02FAAAD9ADFE}" type="pres">
      <dgm:prSet presAssocID="{8D0E85EF-DB66-4CB3-8C2E-902AF56ECB0C}" presName="hierChild4" presStyleCnt="0"/>
      <dgm:spPr/>
    </dgm:pt>
    <dgm:pt modelId="{ADCE2CD4-60E4-4BCB-9ECB-51BFD936574D}" type="pres">
      <dgm:prSet presAssocID="{8D0E85EF-DB66-4CB3-8C2E-902AF56ECB0C}" presName="hierChild5" presStyleCnt="0"/>
      <dgm:spPr/>
    </dgm:pt>
    <dgm:pt modelId="{9CE3A7B4-43BA-441F-B9FA-02379EF9A4AC}" type="pres">
      <dgm:prSet presAssocID="{50D0EDC7-5FD8-4686-B393-7469C5A06C92}" presName="Name37" presStyleLbl="parChTrans1D3" presStyleIdx="9" presStyleCnt="10"/>
      <dgm:spPr/>
    </dgm:pt>
    <dgm:pt modelId="{A94A0792-F141-4F18-A025-C61662E91192}" type="pres">
      <dgm:prSet presAssocID="{67575D74-5945-41AF-AB39-6035A7B5F725}" presName="hierRoot2" presStyleCnt="0">
        <dgm:presLayoutVars>
          <dgm:hierBranch val="init"/>
        </dgm:presLayoutVars>
      </dgm:prSet>
      <dgm:spPr/>
    </dgm:pt>
    <dgm:pt modelId="{A786B2DD-8DAF-43C3-9B85-40693C0492F1}" type="pres">
      <dgm:prSet presAssocID="{67575D74-5945-41AF-AB39-6035A7B5F725}" presName="rootComposite" presStyleCnt="0"/>
      <dgm:spPr/>
    </dgm:pt>
    <dgm:pt modelId="{3345A877-64DE-4FC4-AB1C-79615C8D20C1}" type="pres">
      <dgm:prSet presAssocID="{67575D74-5945-41AF-AB39-6035A7B5F725}" presName="rootText" presStyleLbl="node3" presStyleIdx="9" presStyleCnt="10">
        <dgm:presLayoutVars>
          <dgm:chPref val="3"/>
        </dgm:presLayoutVars>
      </dgm:prSet>
      <dgm:spPr/>
    </dgm:pt>
    <dgm:pt modelId="{351F5331-4546-4690-973D-6672731E8FE4}" type="pres">
      <dgm:prSet presAssocID="{67575D74-5945-41AF-AB39-6035A7B5F725}" presName="rootConnector" presStyleLbl="node3" presStyleIdx="9" presStyleCnt="10"/>
      <dgm:spPr/>
    </dgm:pt>
    <dgm:pt modelId="{3F47D567-302F-4C6E-B3F5-22E9CC1EB38D}" type="pres">
      <dgm:prSet presAssocID="{67575D74-5945-41AF-AB39-6035A7B5F725}" presName="hierChild4" presStyleCnt="0"/>
      <dgm:spPr/>
    </dgm:pt>
    <dgm:pt modelId="{899D3F64-0408-4E11-A5C4-A159E4F6C0C2}" type="pres">
      <dgm:prSet presAssocID="{67575D74-5945-41AF-AB39-6035A7B5F725}" presName="hierChild5" presStyleCnt="0"/>
      <dgm:spPr/>
    </dgm:pt>
    <dgm:pt modelId="{FE1D9646-91AB-4B2D-9152-0E00BE9E4036}" type="pres">
      <dgm:prSet presAssocID="{4431EDD2-98A0-4A7C-8234-5366C24711EA}" presName="hierChild5" presStyleCnt="0"/>
      <dgm:spPr/>
    </dgm:pt>
    <dgm:pt modelId="{7CAFE158-E7F2-4789-9901-4660E52A9504}" type="pres">
      <dgm:prSet presAssocID="{C9028B72-30E6-42D9-AB08-ED091EA57C26}" presName="hierChild3" presStyleCnt="0"/>
      <dgm:spPr/>
    </dgm:pt>
  </dgm:ptLst>
  <dgm:cxnLst>
    <dgm:cxn modelId="{9299A605-35FA-4B73-BEA3-3D52ACCEAE34}" type="presOf" srcId="{AB14C48C-F13B-40E9-BABC-7D8C43D22D96}" destId="{366568DD-18F1-4F45-92B6-02298D0FA0D8}" srcOrd="0" destOrd="0" presId="urn:microsoft.com/office/officeart/2005/8/layout/orgChart1"/>
    <dgm:cxn modelId="{0B967106-55D0-49A8-9E3D-4285D1ABF4B9}" type="presOf" srcId="{A2F76FC7-E27C-43D5-A1AA-D8719DF0E306}" destId="{2B155880-6AFE-4C49-B397-186D1FABCED0}" srcOrd="0" destOrd="0" presId="urn:microsoft.com/office/officeart/2005/8/layout/orgChart1"/>
    <dgm:cxn modelId="{EB1CFE06-E829-4CCD-AE88-8068495C12B5}" srcId="{9DAC584E-B677-4E41-97E5-E87415D25A77}" destId="{7EBB58DE-B257-4E75-8F16-CE2342EA16A2}" srcOrd="2" destOrd="0" parTransId="{47A6DB54-FF52-4BA4-89C3-22A4B5242431}" sibTransId="{905F1C39-EBED-4B2F-8F81-095D8601438B}"/>
    <dgm:cxn modelId="{0A7C5A0B-5410-4BD1-A4C2-1F60C87E04B7}" type="presOf" srcId="{3DAE1255-D430-4F22-A4DF-C99BF4E45F62}" destId="{519816AE-9C27-4587-AFB6-BA0929D60C33}" srcOrd="0" destOrd="0" presId="urn:microsoft.com/office/officeart/2005/8/layout/orgChart1"/>
    <dgm:cxn modelId="{DB40950B-BC46-4C12-8A8E-A5CB067C88CE}" type="presOf" srcId="{401561E9-3856-41D7-88D9-388FBDDA41A7}" destId="{0DC0F0B7-521E-4E13-BF27-C2313AEB776E}" srcOrd="0" destOrd="0" presId="urn:microsoft.com/office/officeart/2005/8/layout/orgChart1"/>
    <dgm:cxn modelId="{7DFD6610-2DB9-4E85-AAF4-026534EC76AF}" type="presOf" srcId="{4E84E364-0DE5-49F1-A9A2-0522A9202097}" destId="{EE0600F7-659C-4C18-A73B-60A23F2251A5}" srcOrd="0" destOrd="0" presId="urn:microsoft.com/office/officeart/2005/8/layout/orgChart1"/>
    <dgm:cxn modelId="{CFCE4112-A6E4-4903-96E1-84C46002988A}" type="presOf" srcId="{4431EDD2-98A0-4A7C-8234-5366C24711EA}" destId="{6787AE38-8C57-4114-AF8E-3DA764C96045}" srcOrd="0" destOrd="0" presId="urn:microsoft.com/office/officeart/2005/8/layout/orgChart1"/>
    <dgm:cxn modelId="{17577C1E-8ED8-4B34-9933-512F5D02CF0B}" type="presOf" srcId="{191A0669-5262-4395-B8AA-7BD99D69A4EF}" destId="{BCD39A67-2DBD-48C4-9300-AAE4AA8FDC1B}" srcOrd="0" destOrd="0" presId="urn:microsoft.com/office/officeart/2005/8/layout/orgChart1"/>
    <dgm:cxn modelId="{2B277C23-01E5-48D0-9366-DEED0AFBC7E1}" srcId="{C9028B72-30E6-42D9-AB08-ED091EA57C26}" destId="{9DAC584E-B677-4E41-97E5-E87415D25A77}" srcOrd="0" destOrd="0" parTransId="{A2F76FC7-E27C-43D5-A1AA-D8719DF0E306}" sibTransId="{2D2FD1FF-7D0A-4D48-8325-79CE6C2C4BC1}"/>
    <dgm:cxn modelId="{41E7392A-6A8B-4E14-8B0E-90BD9C7D53DC}" type="presOf" srcId="{7EBB58DE-B257-4E75-8F16-CE2342EA16A2}" destId="{C0ED0AF9-82E0-431E-B2BD-4CC4A83CDD85}" srcOrd="1" destOrd="0" presId="urn:microsoft.com/office/officeart/2005/8/layout/orgChart1"/>
    <dgm:cxn modelId="{DFAA792D-1129-4DA5-B20C-1C4E31744BEE}" type="presOf" srcId="{37439B7E-CD54-4455-BCAC-D6754A2C11AA}" destId="{BF6DAC67-7690-4E0F-9B99-2FA8257FAF5A}" srcOrd="1" destOrd="0" presId="urn:microsoft.com/office/officeart/2005/8/layout/orgChart1"/>
    <dgm:cxn modelId="{32704035-F2B7-4974-9363-43A7F622212F}" srcId="{4431EDD2-98A0-4A7C-8234-5366C24711EA}" destId="{8D0E85EF-DB66-4CB3-8C2E-902AF56ECB0C}" srcOrd="0" destOrd="0" parTransId="{99358B7D-060B-49D5-88DE-F55BA2F63C8D}" sibTransId="{89D59D7F-3BD9-4340-9DEB-663A8630D2D0}"/>
    <dgm:cxn modelId="{CBAB2737-A7EA-407A-BBD2-C7EEF04A6FD3}" type="presOf" srcId="{22E36588-A7A5-4EE8-AE05-84DA561DC923}" destId="{C14B05BB-A5B4-49B5-8E70-F8D2FD9F4308}" srcOrd="1" destOrd="0" presId="urn:microsoft.com/office/officeart/2005/8/layout/orgChart1"/>
    <dgm:cxn modelId="{3AA90D3D-5DEE-4B3A-A659-28D9D7BD8D45}" type="presOf" srcId="{69366A4B-0261-40EF-9112-504FFFF4BAA5}" destId="{BF59A0D7-AD37-4150-9619-CF1093AAB321}" srcOrd="0" destOrd="0" presId="urn:microsoft.com/office/officeart/2005/8/layout/orgChart1"/>
    <dgm:cxn modelId="{C5363E3D-6888-454F-A9B7-5504FC678A91}" type="presOf" srcId="{69366A4B-0261-40EF-9112-504FFFF4BAA5}" destId="{9A08F9A0-B5F7-4EFC-8860-E2D7F8EE01AD}" srcOrd="1" destOrd="0" presId="urn:microsoft.com/office/officeart/2005/8/layout/orgChart1"/>
    <dgm:cxn modelId="{69ED503E-E750-48ED-9841-969AB5A1346A}" type="presOf" srcId="{C9028B72-30E6-42D9-AB08-ED091EA57C26}" destId="{DA6DA45D-5A16-4299-8021-68E942FABB4C}" srcOrd="0" destOrd="0" presId="urn:microsoft.com/office/officeart/2005/8/layout/orgChart1"/>
    <dgm:cxn modelId="{1BA0BF48-F577-4B7C-B6BD-770C07D72624}" srcId="{C9028B72-30E6-42D9-AB08-ED091EA57C26}" destId="{5CDB7D4A-8D67-4D2B-AF5A-20E119E9843F}" srcOrd="1" destOrd="0" parTransId="{2B445A43-500C-4F4C-B4C3-CF3AD3468C17}" sibTransId="{51A8121B-5136-449E-AB1E-F1804069E95C}"/>
    <dgm:cxn modelId="{F3E27D4C-66F8-4B91-A036-B767BE886772}" srcId="{5CDB7D4A-8D67-4D2B-AF5A-20E119E9843F}" destId="{37439B7E-CD54-4455-BCAC-D6754A2C11AA}" srcOrd="4" destOrd="0" parTransId="{CD3AD9AD-960F-476F-B76F-124B463C4884}" sibTransId="{79FE61F8-4854-4BD9-AAE1-348746747396}"/>
    <dgm:cxn modelId="{59480750-F2A3-4312-8E69-256E6E53D288}" type="presOf" srcId="{9DAC584E-B677-4E41-97E5-E87415D25A77}" destId="{0A33853D-4432-491C-8120-8A17A51CFD0B}" srcOrd="1" destOrd="0" presId="urn:microsoft.com/office/officeart/2005/8/layout/orgChart1"/>
    <dgm:cxn modelId="{DE939A70-EA00-4B0E-AFE0-6626FA84A93D}" srcId="{5CDB7D4A-8D67-4D2B-AF5A-20E119E9843F}" destId="{191A0669-5262-4395-B8AA-7BD99D69A4EF}" srcOrd="0" destOrd="0" parTransId="{DD166D75-6DFE-4632-82E4-4ABA16661D8C}" sibTransId="{545D4A96-7DBC-458D-9C85-E617603B2565}"/>
    <dgm:cxn modelId="{5314AB71-758E-4BE1-9496-417C163E475F}" type="presOf" srcId="{99358B7D-060B-49D5-88DE-F55BA2F63C8D}" destId="{9F783F66-4CE5-4B2A-8518-08D0B8913068}" srcOrd="0" destOrd="0" presId="urn:microsoft.com/office/officeart/2005/8/layout/orgChart1"/>
    <dgm:cxn modelId="{0FE6B871-5244-438D-B8BF-1AA9FC550C4D}" srcId="{5CDB7D4A-8D67-4D2B-AF5A-20E119E9843F}" destId="{69366A4B-0261-40EF-9112-504FFFF4BAA5}" srcOrd="3" destOrd="0" parTransId="{6E3D788F-5397-427B-AFAE-5E470679719A}" sibTransId="{0CCF86D4-1855-402C-897C-E7189F184071}"/>
    <dgm:cxn modelId="{2C89D051-2646-419D-9AFF-F707A89D6E52}" srcId="{4431EDD2-98A0-4A7C-8234-5366C24711EA}" destId="{67575D74-5945-41AF-AB39-6035A7B5F725}" srcOrd="1" destOrd="0" parTransId="{50D0EDC7-5FD8-4686-B393-7469C5A06C92}" sibTransId="{6711CB73-30CA-4DD3-9BB4-790B899D99D0}"/>
    <dgm:cxn modelId="{D2A2F553-01D2-4680-BBF6-154D4B8CB2C4}" type="presOf" srcId="{6E3D788F-5397-427B-AFAE-5E470679719A}" destId="{D7483AF1-690B-48A6-9004-0F16AA5F7C50}" srcOrd="0" destOrd="0" presId="urn:microsoft.com/office/officeart/2005/8/layout/orgChart1"/>
    <dgm:cxn modelId="{C0EE6C75-EA5F-4D45-B5CA-06D4ACA512BB}" type="presOf" srcId="{F8C0818F-47A8-41EC-A085-53E1854D2C50}" destId="{7F100BD8-22C0-4C6F-80F1-9D95DDDA1766}" srcOrd="1" destOrd="0" presId="urn:microsoft.com/office/officeart/2005/8/layout/orgChart1"/>
    <dgm:cxn modelId="{87A35775-2DC0-420C-A038-B6954C7A9B72}" srcId="{9DAC584E-B677-4E41-97E5-E87415D25A77}" destId="{22E36588-A7A5-4EE8-AE05-84DA561DC923}" srcOrd="0" destOrd="0" parTransId="{99F96FCC-E2A4-40F6-A070-E9C22FFF6B6A}" sibTransId="{8386DE35-5523-45CF-AA98-CCA2E364D3E8}"/>
    <dgm:cxn modelId="{14057758-AFDF-42F2-887B-35E26F8F3D17}" type="presOf" srcId="{5CDB7D4A-8D67-4D2B-AF5A-20E119E9843F}" destId="{4B6FB220-3ACC-4C2B-8076-65A161E67F4D}" srcOrd="0" destOrd="0" presId="urn:microsoft.com/office/officeart/2005/8/layout/orgChart1"/>
    <dgm:cxn modelId="{69084E79-1109-4E6E-A163-F19AA7EADEEB}" type="presOf" srcId="{8D0E85EF-DB66-4CB3-8C2E-902AF56ECB0C}" destId="{0188E224-4FAB-4ACA-8C9E-5A65DDF62F53}" srcOrd="1" destOrd="0" presId="urn:microsoft.com/office/officeart/2005/8/layout/orgChart1"/>
    <dgm:cxn modelId="{136B717D-2D03-4A0C-96C6-F8A9CF9FE621}" type="presOf" srcId="{4431EDD2-98A0-4A7C-8234-5366C24711EA}" destId="{CECE1739-2206-48C6-BFCF-FAAD411B8882}" srcOrd="1" destOrd="0" presId="urn:microsoft.com/office/officeart/2005/8/layout/orgChart1"/>
    <dgm:cxn modelId="{48AF3880-2C28-4E8D-AEC9-87D17AB74791}" type="presOf" srcId="{8D0E85EF-DB66-4CB3-8C2E-902AF56ECB0C}" destId="{74EC88E9-F8B4-4BF7-A4A1-03E2F85C4D36}" srcOrd="0" destOrd="0" presId="urn:microsoft.com/office/officeart/2005/8/layout/orgChart1"/>
    <dgm:cxn modelId="{EFC0A784-4BA4-4DBC-824D-9E18BBD0C5B1}" type="presOf" srcId="{50D0EDC7-5FD8-4686-B393-7469C5A06C92}" destId="{9CE3A7B4-43BA-441F-B9FA-02379EF9A4AC}" srcOrd="0" destOrd="0" presId="urn:microsoft.com/office/officeart/2005/8/layout/orgChart1"/>
    <dgm:cxn modelId="{0DB04E87-5BED-4655-BE4F-CE3D1EFD3E83}" type="presOf" srcId="{6F35060C-B6D3-436F-8EFD-FBF547C6BD81}" destId="{3FA79AED-D463-428C-94E7-B4A21781422D}" srcOrd="1" destOrd="0" presId="urn:microsoft.com/office/officeart/2005/8/layout/orgChart1"/>
    <dgm:cxn modelId="{93FB2B88-5C33-4B1A-85CF-27CBA386456D}" type="presOf" srcId="{9DAC584E-B677-4E41-97E5-E87415D25A77}" destId="{4AEDD52B-FA90-4C80-AEB1-0509B0742F06}" srcOrd="0" destOrd="0" presId="urn:microsoft.com/office/officeart/2005/8/layout/orgChart1"/>
    <dgm:cxn modelId="{CB44A98E-E469-40F1-B1EB-8A09F0AF43D5}" srcId="{4E84E364-0DE5-49F1-A9A2-0522A9202097}" destId="{C9028B72-30E6-42D9-AB08-ED091EA57C26}" srcOrd="0" destOrd="0" parTransId="{78DF3CBD-ECC9-434F-B04E-31A55DED4644}" sibTransId="{60C4F878-5AD0-4798-9677-B26BD5E8A127}"/>
    <dgm:cxn modelId="{64938D95-18C5-4AF7-BE9C-DAE190AA703C}" type="presOf" srcId="{191A0669-5262-4395-B8AA-7BD99D69A4EF}" destId="{2BF24BAE-9C3A-4FF7-A349-63C0957D95DF}" srcOrd="1" destOrd="0" presId="urn:microsoft.com/office/officeart/2005/8/layout/orgChart1"/>
    <dgm:cxn modelId="{CA8E0599-50FC-445B-92B6-D69965E9271A}" type="presOf" srcId="{CDEC7B71-BA53-4978-9C92-5A92BCC89310}" destId="{5A35AF4C-C158-4B35-907E-9870A9329369}" srcOrd="0" destOrd="0" presId="urn:microsoft.com/office/officeart/2005/8/layout/orgChart1"/>
    <dgm:cxn modelId="{9BFCF4A1-AE6F-49D3-9C78-389E2DE64332}" srcId="{5CDB7D4A-8D67-4D2B-AF5A-20E119E9843F}" destId="{F8C0818F-47A8-41EC-A085-53E1854D2C50}" srcOrd="1" destOrd="0" parTransId="{401561E9-3856-41D7-88D9-388FBDDA41A7}" sibTransId="{BE1E0237-69D8-4168-94BA-97DB03E7511D}"/>
    <dgm:cxn modelId="{8DD462A2-75BD-46A3-85DA-BE250CFA3AE3}" type="presOf" srcId="{B6AFE35C-8841-4214-9130-DB999FD1AE86}" destId="{BEA62F57-5D33-4CA3-8011-CCA8B9262C3E}" srcOrd="0" destOrd="0" presId="urn:microsoft.com/office/officeart/2005/8/layout/orgChart1"/>
    <dgm:cxn modelId="{BC93B4A4-063C-4881-BC70-A0E31C5F0141}" srcId="{9DAC584E-B677-4E41-97E5-E87415D25A77}" destId="{6F35060C-B6D3-436F-8EFD-FBF547C6BD81}" srcOrd="1" destOrd="0" parTransId="{3DAE1255-D430-4F22-A4DF-C99BF4E45F62}" sibTransId="{8F85F65A-E713-44B7-AE30-07E66E3FA408}"/>
    <dgm:cxn modelId="{EFDE1FA6-DEBC-4D6A-9345-D41AFE104419}" type="presOf" srcId="{37439B7E-CD54-4455-BCAC-D6754A2C11AA}" destId="{FEF17624-FAAD-4C6C-AA4F-9FA84ABD31A4}" srcOrd="0" destOrd="0" presId="urn:microsoft.com/office/officeart/2005/8/layout/orgChart1"/>
    <dgm:cxn modelId="{9A8C30A8-600E-4C21-8CF7-5F21DE00AB2C}" srcId="{C9028B72-30E6-42D9-AB08-ED091EA57C26}" destId="{4431EDD2-98A0-4A7C-8234-5366C24711EA}" srcOrd="2" destOrd="0" parTransId="{B6AFE35C-8841-4214-9130-DB999FD1AE86}" sibTransId="{2E62443E-6B50-4F60-9500-39805B2A6605}"/>
    <dgm:cxn modelId="{3FE202AF-1B61-49CE-B789-1BB0FCF6ECB2}" type="presOf" srcId="{67575D74-5945-41AF-AB39-6035A7B5F725}" destId="{351F5331-4546-4690-973D-6672731E8FE4}" srcOrd="1" destOrd="0" presId="urn:microsoft.com/office/officeart/2005/8/layout/orgChart1"/>
    <dgm:cxn modelId="{3582DAB0-836C-4C25-86FA-BD40A5F558FB}" type="presOf" srcId="{2B445A43-500C-4F4C-B4C3-CF3AD3468C17}" destId="{8E7FAE28-EBEA-43D6-A79C-0CEECFB990D1}" srcOrd="0" destOrd="0" presId="urn:microsoft.com/office/officeart/2005/8/layout/orgChart1"/>
    <dgm:cxn modelId="{CAF535B4-4837-4780-87D1-57CC70FA60B2}" type="presOf" srcId="{DD166D75-6DFE-4632-82E4-4ABA16661D8C}" destId="{712EF61C-2141-472C-82C9-0DB73B5A7D46}" srcOrd="0" destOrd="0" presId="urn:microsoft.com/office/officeart/2005/8/layout/orgChart1"/>
    <dgm:cxn modelId="{603B63B5-1D48-4792-803E-F15E3CC1DC00}" type="presOf" srcId="{AB14C48C-F13B-40E9-BABC-7D8C43D22D96}" destId="{238214F2-A250-4A22-B42E-BECAB60012FB}" srcOrd="1" destOrd="0" presId="urn:microsoft.com/office/officeart/2005/8/layout/orgChart1"/>
    <dgm:cxn modelId="{B5AEDEB5-C7D1-44AC-98C7-F1C57E557486}" type="presOf" srcId="{67575D74-5945-41AF-AB39-6035A7B5F725}" destId="{3345A877-64DE-4FC4-AB1C-79615C8D20C1}" srcOrd="0" destOrd="0" presId="urn:microsoft.com/office/officeart/2005/8/layout/orgChart1"/>
    <dgm:cxn modelId="{998945BC-A850-40A8-A078-FFEF6F884D12}" type="presOf" srcId="{F8C0818F-47A8-41EC-A085-53E1854D2C50}" destId="{D5419B9B-7DFB-421E-AE48-88F984E1048F}" srcOrd="0" destOrd="0" presId="urn:microsoft.com/office/officeart/2005/8/layout/orgChart1"/>
    <dgm:cxn modelId="{18F55EBF-7FF3-4A86-B92B-C3BBD9CD6C44}" type="presOf" srcId="{5CDB7D4A-8D67-4D2B-AF5A-20E119E9843F}" destId="{01660313-E75E-4045-A528-C0C7C3E12694}" srcOrd="1" destOrd="0" presId="urn:microsoft.com/office/officeart/2005/8/layout/orgChart1"/>
    <dgm:cxn modelId="{80BA22C3-1B1F-4613-BDC8-8870D8142AC0}" type="presOf" srcId="{47A6DB54-FF52-4BA4-89C3-22A4B5242431}" destId="{11AD33BF-C06C-489A-89B2-6ED6CBE56090}" srcOrd="0" destOrd="0" presId="urn:microsoft.com/office/officeart/2005/8/layout/orgChart1"/>
    <dgm:cxn modelId="{A5E836C3-5634-4D86-9F3E-7EF78DA19E07}" type="presOf" srcId="{99F96FCC-E2A4-40F6-A070-E9C22FFF6B6A}" destId="{90B710F3-631A-4095-8AFD-ED2367468B70}" srcOrd="0" destOrd="0" presId="urn:microsoft.com/office/officeart/2005/8/layout/orgChart1"/>
    <dgm:cxn modelId="{19B175C4-B2F3-43F8-BFA8-3819AF7E23A9}" type="presOf" srcId="{22E36588-A7A5-4EE8-AE05-84DA561DC923}" destId="{A7359261-E8D1-4063-BBEC-DA5461737526}" srcOrd="0" destOrd="0" presId="urn:microsoft.com/office/officeart/2005/8/layout/orgChart1"/>
    <dgm:cxn modelId="{99D16CDF-C54F-4BD1-B732-8A4F36C700D6}" type="presOf" srcId="{CD3AD9AD-960F-476F-B76F-124B463C4884}" destId="{7FF835C4-8AE0-4F31-981A-EEFBDCB598EE}" srcOrd="0" destOrd="0" presId="urn:microsoft.com/office/officeart/2005/8/layout/orgChart1"/>
    <dgm:cxn modelId="{CD454DE6-A146-4019-AC53-04E44418AADC}" type="presOf" srcId="{6F35060C-B6D3-436F-8EFD-FBF547C6BD81}" destId="{EF5BF036-C0B3-4157-9AD2-22171DFB187C}" srcOrd="0" destOrd="0" presId="urn:microsoft.com/office/officeart/2005/8/layout/orgChart1"/>
    <dgm:cxn modelId="{625936F6-622E-4291-916C-639FAAD98B64}" type="presOf" srcId="{C9028B72-30E6-42D9-AB08-ED091EA57C26}" destId="{DEE89E0A-AE15-40B0-A6E5-DE4FDD5BB665}" srcOrd="1" destOrd="0" presId="urn:microsoft.com/office/officeart/2005/8/layout/orgChart1"/>
    <dgm:cxn modelId="{EDF5CDF6-1393-4EE3-A209-6F2C2217B0B2}" type="presOf" srcId="{7EBB58DE-B257-4E75-8F16-CE2342EA16A2}" destId="{5585755F-B17B-4836-9B7E-C0EB718C4F4F}" srcOrd="0" destOrd="0" presId="urn:microsoft.com/office/officeart/2005/8/layout/orgChart1"/>
    <dgm:cxn modelId="{66F8FCF7-BD3E-4855-AA33-2A4EF750E01A}" srcId="{5CDB7D4A-8D67-4D2B-AF5A-20E119E9843F}" destId="{AB14C48C-F13B-40E9-BABC-7D8C43D22D96}" srcOrd="2" destOrd="0" parTransId="{CDEC7B71-BA53-4978-9C92-5A92BCC89310}" sibTransId="{4A6D2C36-FCC3-4C57-BBCB-493D18916527}"/>
    <dgm:cxn modelId="{D3C14321-B027-4072-BA17-6ECE659C95A8}" type="presParOf" srcId="{EE0600F7-659C-4C18-A73B-60A23F2251A5}" destId="{AE967AF0-D73D-4885-BE3D-3A5EB856B8DC}" srcOrd="0" destOrd="0" presId="urn:microsoft.com/office/officeart/2005/8/layout/orgChart1"/>
    <dgm:cxn modelId="{58ED2953-2919-4D36-9A2A-D87737B8ACE2}" type="presParOf" srcId="{AE967AF0-D73D-4885-BE3D-3A5EB856B8DC}" destId="{F6591712-0F04-459C-96BA-4A0643A3DC3F}" srcOrd="0" destOrd="0" presId="urn:microsoft.com/office/officeart/2005/8/layout/orgChart1"/>
    <dgm:cxn modelId="{A6406666-03F3-459C-B203-4BF7F81AEE36}" type="presParOf" srcId="{F6591712-0F04-459C-96BA-4A0643A3DC3F}" destId="{DA6DA45D-5A16-4299-8021-68E942FABB4C}" srcOrd="0" destOrd="0" presId="urn:microsoft.com/office/officeart/2005/8/layout/orgChart1"/>
    <dgm:cxn modelId="{290D909F-186D-440B-9467-32DBD2FFF385}" type="presParOf" srcId="{F6591712-0F04-459C-96BA-4A0643A3DC3F}" destId="{DEE89E0A-AE15-40B0-A6E5-DE4FDD5BB665}" srcOrd="1" destOrd="0" presId="urn:microsoft.com/office/officeart/2005/8/layout/orgChart1"/>
    <dgm:cxn modelId="{5B46DF47-D7B1-46DD-9007-46C70097E97B}" type="presParOf" srcId="{AE967AF0-D73D-4885-BE3D-3A5EB856B8DC}" destId="{CF782B4C-AB97-4818-BF23-658F17B2B19F}" srcOrd="1" destOrd="0" presId="urn:microsoft.com/office/officeart/2005/8/layout/orgChart1"/>
    <dgm:cxn modelId="{64E1CDB2-AB7A-411C-AEB5-D9C7C49DB4FB}" type="presParOf" srcId="{CF782B4C-AB97-4818-BF23-658F17B2B19F}" destId="{2B155880-6AFE-4C49-B397-186D1FABCED0}" srcOrd="0" destOrd="0" presId="urn:microsoft.com/office/officeart/2005/8/layout/orgChart1"/>
    <dgm:cxn modelId="{458E8000-9C17-4602-952D-2F48485F7A95}" type="presParOf" srcId="{CF782B4C-AB97-4818-BF23-658F17B2B19F}" destId="{293B3DE0-B7C8-4924-8713-36D20CEB1B66}" srcOrd="1" destOrd="0" presId="urn:microsoft.com/office/officeart/2005/8/layout/orgChart1"/>
    <dgm:cxn modelId="{2F1FCE17-D0AF-47FF-A5A0-95E4988EB185}" type="presParOf" srcId="{293B3DE0-B7C8-4924-8713-36D20CEB1B66}" destId="{BA4D40DA-82E0-4F71-A1E2-F199C72BFC9B}" srcOrd="0" destOrd="0" presId="urn:microsoft.com/office/officeart/2005/8/layout/orgChart1"/>
    <dgm:cxn modelId="{AA8D6633-1666-4B2E-B6A6-621E4003DF37}" type="presParOf" srcId="{BA4D40DA-82E0-4F71-A1E2-F199C72BFC9B}" destId="{4AEDD52B-FA90-4C80-AEB1-0509B0742F06}" srcOrd="0" destOrd="0" presId="urn:microsoft.com/office/officeart/2005/8/layout/orgChart1"/>
    <dgm:cxn modelId="{EB9BE256-1CAD-4A4F-B9F3-BD8C31DFF619}" type="presParOf" srcId="{BA4D40DA-82E0-4F71-A1E2-F199C72BFC9B}" destId="{0A33853D-4432-491C-8120-8A17A51CFD0B}" srcOrd="1" destOrd="0" presId="urn:microsoft.com/office/officeart/2005/8/layout/orgChart1"/>
    <dgm:cxn modelId="{F36B1F27-58DB-42CC-9AC2-5AD1971689E0}" type="presParOf" srcId="{293B3DE0-B7C8-4924-8713-36D20CEB1B66}" destId="{CAA9C38E-7703-44C6-B371-9481F04F0970}" srcOrd="1" destOrd="0" presId="urn:microsoft.com/office/officeart/2005/8/layout/orgChart1"/>
    <dgm:cxn modelId="{3141D20C-33C3-4FA0-9B7B-33C662E8A8DF}" type="presParOf" srcId="{CAA9C38E-7703-44C6-B371-9481F04F0970}" destId="{90B710F3-631A-4095-8AFD-ED2367468B70}" srcOrd="0" destOrd="0" presId="urn:microsoft.com/office/officeart/2005/8/layout/orgChart1"/>
    <dgm:cxn modelId="{483823AC-7DF9-4FA8-81FF-0F963D99C74F}" type="presParOf" srcId="{CAA9C38E-7703-44C6-B371-9481F04F0970}" destId="{CDBF306D-793E-4C93-8A2E-C26AD5BEEEC8}" srcOrd="1" destOrd="0" presId="urn:microsoft.com/office/officeart/2005/8/layout/orgChart1"/>
    <dgm:cxn modelId="{434F69B7-1EC6-48AD-B452-8C8C614E5286}" type="presParOf" srcId="{CDBF306D-793E-4C93-8A2E-C26AD5BEEEC8}" destId="{099D3D26-FF61-4C30-9153-96E7FDDAA2AF}" srcOrd="0" destOrd="0" presId="urn:microsoft.com/office/officeart/2005/8/layout/orgChart1"/>
    <dgm:cxn modelId="{BB6B4B01-B207-4E2A-807C-D13AF5CF6D45}" type="presParOf" srcId="{099D3D26-FF61-4C30-9153-96E7FDDAA2AF}" destId="{A7359261-E8D1-4063-BBEC-DA5461737526}" srcOrd="0" destOrd="0" presId="urn:microsoft.com/office/officeart/2005/8/layout/orgChart1"/>
    <dgm:cxn modelId="{F20C5A95-5B43-452C-A7FC-24842206E47F}" type="presParOf" srcId="{099D3D26-FF61-4C30-9153-96E7FDDAA2AF}" destId="{C14B05BB-A5B4-49B5-8E70-F8D2FD9F4308}" srcOrd="1" destOrd="0" presId="urn:microsoft.com/office/officeart/2005/8/layout/orgChart1"/>
    <dgm:cxn modelId="{277B8706-DF29-4570-91A0-565F0C973A64}" type="presParOf" srcId="{CDBF306D-793E-4C93-8A2E-C26AD5BEEEC8}" destId="{22A66AB2-08C9-49C8-9E98-6B2B14318A02}" srcOrd="1" destOrd="0" presId="urn:microsoft.com/office/officeart/2005/8/layout/orgChart1"/>
    <dgm:cxn modelId="{C89573AE-1E35-4666-AFDC-C176A9993510}" type="presParOf" srcId="{CDBF306D-793E-4C93-8A2E-C26AD5BEEEC8}" destId="{44DF503C-E124-4288-A1BB-B0345164F5CB}" srcOrd="2" destOrd="0" presId="urn:microsoft.com/office/officeart/2005/8/layout/orgChart1"/>
    <dgm:cxn modelId="{FB230DB0-D527-4BA0-9912-B693275B5185}" type="presParOf" srcId="{CAA9C38E-7703-44C6-B371-9481F04F0970}" destId="{519816AE-9C27-4587-AFB6-BA0929D60C33}" srcOrd="2" destOrd="0" presId="urn:microsoft.com/office/officeart/2005/8/layout/orgChart1"/>
    <dgm:cxn modelId="{40DD822C-8AEF-42DD-BF30-1B4D0BF38853}" type="presParOf" srcId="{CAA9C38E-7703-44C6-B371-9481F04F0970}" destId="{AE253369-75B8-41C4-AEF1-B690568CF197}" srcOrd="3" destOrd="0" presId="urn:microsoft.com/office/officeart/2005/8/layout/orgChart1"/>
    <dgm:cxn modelId="{90B524A0-D73B-41BA-A265-5A4BFA812696}" type="presParOf" srcId="{AE253369-75B8-41C4-AEF1-B690568CF197}" destId="{17AEC639-1FE6-4586-B5E3-B5BF6E8B46EE}" srcOrd="0" destOrd="0" presId="urn:microsoft.com/office/officeart/2005/8/layout/orgChart1"/>
    <dgm:cxn modelId="{ED5AA26C-6BE7-40C7-A460-1E7375B6E456}" type="presParOf" srcId="{17AEC639-1FE6-4586-B5E3-B5BF6E8B46EE}" destId="{EF5BF036-C0B3-4157-9AD2-22171DFB187C}" srcOrd="0" destOrd="0" presId="urn:microsoft.com/office/officeart/2005/8/layout/orgChart1"/>
    <dgm:cxn modelId="{8D3B7403-5334-4AD0-BD1A-C1AE5362B10C}" type="presParOf" srcId="{17AEC639-1FE6-4586-B5E3-B5BF6E8B46EE}" destId="{3FA79AED-D463-428C-94E7-B4A21781422D}" srcOrd="1" destOrd="0" presId="urn:microsoft.com/office/officeart/2005/8/layout/orgChart1"/>
    <dgm:cxn modelId="{0550ED7F-D7A6-49DA-B779-EEA4A750B335}" type="presParOf" srcId="{AE253369-75B8-41C4-AEF1-B690568CF197}" destId="{3C0E4264-90D2-4441-8537-E6CAAA556CF4}" srcOrd="1" destOrd="0" presId="urn:microsoft.com/office/officeart/2005/8/layout/orgChart1"/>
    <dgm:cxn modelId="{02E7B855-9617-413C-B8DE-B84ED3630065}" type="presParOf" srcId="{AE253369-75B8-41C4-AEF1-B690568CF197}" destId="{8CD5724A-393B-477E-BBEC-7EFB9F2721F1}" srcOrd="2" destOrd="0" presId="urn:microsoft.com/office/officeart/2005/8/layout/orgChart1"/>
    <dgm:cxn modelId="{6810856A-2598-44C9-8736-B495947E7F93}" type="presParOf" srcId="{CAA9C38E-7703-44C6-B371-9481F04F0970}" destId="{11AD33BF-C06C-489A-89B2-6ED6CBE56090}" srcOrd="4" destOrd="0" presId="urn:microsoft.com/office/officeart/2005/8/layout/orgChart1"/>
    <dgm:cxn modelId="{5FB46382-125B-4CA2-B02A-A40ED38D1314}" type="presParOf" srcId="{CAA9C38E-7703-44C6-B371-9481F04F0970}" destId="{418CCDC1-C6DD-4882-B598-E1BBCE35D640}" srcOrd="5" destOrd="0" presId="urn:microsoft.com/office/officeart/2005/8/layout/orgChart1"/>
    <dgm:cxn modelId="{D0A0AF15-2D74-469C-B810-E609D0A7AC22}" type="presParOf" srcId="{418CCDC1-C6DD-4882-B598-E1BBCE35D640}" destId="{B6049DB9-62F9-409B-BC17-43994B809492}" srcOrd="0" destOrd="0" presId="urn:microsoft.com/office/officeart/2005/8/layout/orgChart1"/>
    <dgm:cxn modelId="{A0355D63-1332-4F2B-BF83-ABA6052FD3C4}" type="presParOf" srcId="{B6049DB9-62F9-409B-BC17-43994B809492}" destId="{5585755F-B17B-4836-9B7E-C0EB718C4F4F}" srcOrd="0" destOrd="0" presId="urn:microsoft.com/office/officeart/2005/8/layout/orgChart1"/>
    <dgm:cxn modelId="{D95173FC-AC53-4979-B0CC-6BB022514764}" type="presParOf" srcId="{B6049DB9-62F9-409B-BC17-43994B809492}" destId="{C0ED0AF9-82E0-431E-B2BD-4CC4A83CDD85}" srcOrd="1" destOrd="0" presId="urn:microsoft.com/office/officeart/2005/8/layout/orgChart1"/>
    <dgm:cxn modelId="{3836BAC8-37E0-4D78-A695-B50E28FF868B}" type="presParOf" srcId="{418CCDC1-C6DD-4882-B598-E1BBCE35D640}" destId="{59D0F6C4-A8AD-4261-88A2-A7C827E9C000}" srcOrd="1" destOrd="0" presId="urn:microsoft.com/office/officeart/2005/8/layout/orgChart1"/>
    <dgm:cxn modelId="{7FD05495-9D16-4D55-A694-C2F0FBF79422}" type="presParOf" srcId="{418CCDC1-C6DD-4882-B598-E1BBCE35D640}" destId="{6EF08994-5E08-4116-946F-AB9B002D51ED}" srcOrd="2" destOrd="0" presId="urn:microsoft.com/office/officeart/2005/8/layout/orgChart1"/>
    <dgm:cxn modelId="{545F1743-F66B-4DEF-B529-1FCB04D89AAF}" type="presParOf" srcId="{293B3DE0-B7C8-4924-8713-36D20CEB1B66}" destId="{5B0B0C14-8416-40AE-A779-970AC083196D}" srcOrd="2" destOrd="0" presId="urn:microsoft.com/office/officeart/2005/8/layout/orgChart1"/>
    <dgm:cxn modelId="{7BEECF9D-6808-4A37-B679-D7C16502E289}" type="presParOf" srcId="{CF782B4C-AB97-4818-BF23-658F17B2B19F}" destId="{8E7FAE28-EBEA-43D6-A79C-0CEECFB990D1}" srcOrd="2" destOrd="0" presId="urn:microsoft.com/office/officeart/2005/8/layout/orgChart1"/>
    <dgm:cxn modelId="{5CC99574-0922-4A1A-972F-D6410B8C1F63}" type="presParOf" srcId="{CF782B4C-AB97-4818-BF23-658F17B2B19F}" destId="{539FCC85-AE15-43C9-8E17-9BFFBC78A3BC}" srcOrd="3" destOrd="0" presId="urn:microsoft.com/office/officeart/2005/8/layout/orgChart1"/>
    <dgm:cxn modelId="{0ADF9F27-38C2-40CE-B8E3-6A4B62C35E76}" type="presParOf" srcId="{539FCC85-AE15-43C9-8E17-9BFFBC78A3BC}" destId="{8F6CF4E9-9997-4C47-B049-14AECCA423C7}" srcOrd="0" destOrd="0" presId="urn:microsoft.com/office/officeart/2005/8/layout/orgChart1"/>
    <dgm:cxn modelId="{AA4BA4B8-A4AD-4AA0-9129-D76FF5C1DC4D}" type="presParOf" srcId="{8F6CF4E9-9997-4C47-B049-14AECCA423C7}" destId="{4B6FB220-3ACC-4C2B-8076-65A161E67F4D}" srcOrd="0" destOrd="0" presId="urn:microsoft.com/office/officeart/2005/8/layout/orgChart1"/>
    <dgm:cxn modelId="{13E0B6FD-9C83-4672-8FE5-1937914D205C}" type="presParOf" srcId="{8F6CF4E9-9997-4C47-B049-14AECCA423C7}" destId="{01660313-E75E-4045-A528-C0C7C3E12694}" srcOrd="1" destOrd="0" presId="urn:microsoft.com/office/officeart/2005/8/layout/orgChart1"/>
    <dgm:cxn modelId="{9E330B87-F79F-475A-BCD8-1611402F3BEB}" type="presParOf" srcId="{539FCC85-AE15-43C9-8E17-9BFFBC78A3BC}" destId="{4CCD8C1E-0473-4AF0-A1DA-1F0047430CB6}" srcOrd="1" destOrd="0" presId="urn:microsoft.com/office/officeart/2005/8/layout/orgChart1"/>
    <dgm:cxn modelId="{199BD270-9871-4D5E-8F8C-C012DE2F6D29}" type="presParOf" srcId="{4CCD8C1E-0473-4AF0-A1DA-1F0047430CB6}" destId="{712EF61C-2141-472C-82C9-0DB73B5A7D46}" srcOrd="0" destOrd="0" presId="urn:microsoft.com/office/officeart/2005/8/layout/orgChart1"/>
    <dgm:cxn modelId="{030FEDF9-6277-498A-B091-C7D4528BA76F}" type="presParOf" srcId="{4CCD8C1E-0473-4AF0-A1DA-1F0047430CB6}" destId="{107C41FE-1197-468D-942B-FFEA980126A9}" srcOrd="1" destOrd="0" presId="urn:microsoft.com/office/officeart/2005/8/layout/orgChart1"/>
    <dgm:cxn modelId="{81A3DD40-8275-4A9F-BA23-A6E3F452F0FA}" type="presParOf" srcId="{107C41FE-1197-468D-942B-FFEA980126A9}" destId="{69C7C529-A225-46D3-A7B0-F9C5873D63D6}" srcOrd="0" destOrd="0" presId="urn:microsoft.com/office/officeart/2005/8/layout/orgChart1"/>
    <dgm:cxn modelId="{542831E5-5733-42CE-938F-FE0E665C4BB5}" type="presParOf" srcId="{69C7C529-A225-46D3-A7B0-F9C5873D63D6}" destId="{BCD39A67-2DBD-48C4-9300-AAE4AA8FDC1B}" srcOrd="0" destOrd="0" presId="urn:microsoft.com/office/officeart/2005/8/layout/orgChart1"/>
    <dgm:cxn modelId="{07E65B19-08C4-4B69-9F0C-6CF4CC790851}" type="presParOf" srcId="{69C7C529-A225-46D3-A7B0-F9C5873D63D6}" destId="{2BF24BAE-9C3A-4FF7-A349-63C0957D95DF}" srcOrd="1" destOrd="0" presId="urn:microsoft.com/office/officeart/2005/8/layout/orgChart1"/>
    <dgm:cxn modelId="{60C8ED07-53D3-4FF5-85F9-1B2BA4EA6827}" type="presParOf" srcId="{107C41FE-1197-468D-942B-FFEA980126A9}" destId="{3C8E75A8-C9F0-4AF3-9116-214E4E880D61}" srcOrd="1" destOrd="0" presId="urn:microsoft.com/office/officeart/2005/8/layout/orgChart1"/>
    <dgm:cxn modelId="{899A06C7-79C3-439C-9766-71A22ED8E2AA}" type="presParOf" srcId="{107C41FE-1197-468D-942B-FFEA980126A9}" destId="{5D67E899-706E-4ECB-B076-6701AAE2829C}" srcOrd="2" destOrd="0" presId="urn:microsoft.com/office/officeart/2005/8/layout/orgChart1"/>
    <dgm:cxn modelId="{B9ED1973-A897-40C6-A7F5-578EAB627207}" type="presParOf" srcId="{4CCD8C1E-0473-4AF0-A1DA-1F0047430CB6}" destId="{0DC0F0B7-521E-4E13-BF27-C2313AEB776E}" srcOrd="2" destOrd="0" presId="urn:microsoft.com/office/officeart/2005/8/layout/orgChart1"/>
    <dgm:cxn modelId="{0A5C65DE-45C7-45A3-9285-CEED80AA6B2D}" type="presParOf" srcId="{4CCD8C1E-0473-4AF0-A1DA-1F0047430CB6}" destId="{2E3095BD-3B4D-49BD-94B1-6D46868A6F00}" srcOrd="3" destOrd="0" presId="urn:microsoft.com/office/officeart/2005/8/layout/orgChart1"/>
    <dgm:cxn modelId="{8F4A31C8-AEEC-44DC-A0D1-E16C91EBEBE5}" type="presParOf" srcId="{2E3095BD-3B4D-49BD-94B1-6D46868A6F00}" destId="{E708CED9-F62D-4EFD-A7C7-61ED4E2CEC2D}" srcOrd="0" destOrd="0" presId="urn:microsoft.com/office/officeart/2005/8/layout/orgChart1"/>
    <dgm:cxn modelId="{C7F7755A-CBB1-4A9C-B2B4-84E010E8ADCD}" type="presParOf" srcId="{E708CED9-F62D-4EFD-A7C7-61ED4E2CEC2D}" destId="{D5419B9B-7DFB-421E-AE48-88F984E1048F}" srcOrd="0" destOrd="0" presId="urn:microsoft.com/office/officeart/2005/8/layout/orgChart1"/>
    <dgm:cxn modelId="{22DC850D-339D-43AC-BD13-86AF48494689}" type="presParOf" srcId="{E708CED9-F62D-4EFD-A7C7-61ED4E2CEC2D}" destId="{7F100BD8-22C0-4C6F-80F1-9D95DDDA1766}" srcOrd="1" destOrd="0" presId="urn:microsoft.com/office/officeart/2005/8/layout/orgChart1"/>
    <dgm:cxn modelId="{80080005-9B7C-43F8-ACF0-33AD619C16BF}" type="presParOf" srcId="{2E3095BD-3B4D-49BD-94B1-6D46868A6F00}" destId="{5CE181D4-F49F-4026-BC79-3C8226FEC410}" srcOrd="1" destOrd="0" presId="urn:microsoft.com/office/officeart/2005/8/layout/orgChart1"/>
    <dgm:cxn modelId="{7AE46FDD-2B66-4629-88EB-BC92B342A7BA}" type="presParOf" srcId="{2E3095BD-3B4D-49BD-94B1-6D46868A6F00}" destId="{D750CF61-D569-4ED6-B2D0-BC93A4C5CFCF}" srcOrd="2" destOrd="0" presId="urn:microsoft.com/office/officeart/2005/8/layout/orgChart1"/>
    <dgm:cxn modelId="{59B720F3-3060-40A1-ACED-F76CCFBA7E4F}" type="presParOf" srcId="{4CCD8C1E-0473-4AF0-A1DA-1F0047430CB6}" destId="{5A35AF4C-C158-4B35-907E-9870A9329369}" srcOrd="4" destOrd="0" presId="urn:microsoft.com/office/officeart/2005/8/layout/orgChart1"/>
    <dgm:cxn modelId="{DA375E0B-D0F9-4187-8FBD-FAB9CAD0B441}" type="presParOf" srcId="{4CCD8C1E-0473-4AF0-A1DA-1F0047430CB6}" destId="{125854A8-5395-4E47-B564-D986D293AF87}" srcOrd="5" destOrd="0" presId="urn:microsoft.com/office/officeart/2005/8/layout/orgChart1"/>
    <dgm:cxn modelId="{A3D58D10-40AC-45E0-ADC4-921A539A09F1}" type="presParOf" srcId="{125854A8-5395-4E47-B564-D986D293AF87}" destId="{D12572EE-1716-4D8D-8FFE-3AE7AC4F00A1}" srcOrd="0" destOrd="0" presId="urn:microsoft.com/office/officeart/2005/8/layout/orgChart1"/>
    <dgm:cxn modelId="{F12F38C0-6E9A-4898-97DC-405C26ABCC5A}" type="presParOf" srcId="{D12572EE-1716-4D8D-8FFE-3AE7AC4F00A1}" destId="{366568DD-18F1-4F45-92B6-02298D0FA0D8}" srcOrd="0" destOrd="0" presId="urn:microsoft.com/office/officeart/2005/8/layout/orgChart1"/>
    <dgm:cxn modelId="{6608B60F-8E4B-4903-842A-26D0A2F8D1F3}" type="presParOf" srcId="{D12572EE-1716-4D8D-8FFE-3AE7AC4F00A1}" destId="{238214F2-A250-4A22-B42E-BECAB60012FB}" srcOrd="1" destOrd="0" presId="urn:microsoft.com/office/officeart/2005/8/layout/orgChart1"/>
    <dgm:cxn modelId="{9B5C74DE-3752-4833-8F1A-811A9FEFD1F8}" type="presParOf" srcId="{125854A8-5395-4E47-B564-D986D293AF87}" destId="{54FBF0D8-E6A6-4011-B569-1BCA6B7CE4F6}" srcOrd="1" destOrd="0" presId="urn:microsoft.com/office/officeart/2005/8/layout/orgChart1"/>
    <dgm:cxn modelId="{CBAED2C1-C0C1-4F2E-87C8-7A930ED00690}" type="presParOf" srcId="{125854A8-5395-4E47-B564-D986D293AF87}" destId="{7D43394C-D6E1-40A9-A708-C90C354C4F23}" srcOrd="2" destOrd="0" presId="urn:microsoft.com/office/officeart/2005/8/layout/orgChart1"/>
    <dgm:cxn modelId="{2D4CE9D9-8AC0-4685-BDB4-030BD5C51A7C}" type="presParOf" srcId="{4CCD8C1E-0473-4AF0-A1DA-1F0047430CB6}" destId="{D7483AF1-690B-48A6-9004-0F16AA5F7C50}" srcOrd="6" destOrd="0" presId="urn:microsoft.com/office/officeart/2005/8/layout/orgChart1"/>
    <dgm:cxn modelId="{42AE8685-72D2-4AE1-917C-345D3E1440C1}" type="presParOf" srcId="{4CCD8C1E-0473-4AF0-A1DA-1F0047430CB6}" destId="{E551C9E7-E5D8-4C7D-941E-BE488836C8A7}" srcOrd="7" destOrd="0" presId="urn:microsoft.com/office/officeart/2005/8/layout/orgChart1"/>
    <dgm:cxn modelId="{518E06E2-304F-49AA-A7BC-99E0AA820AEC}" type="presParOf" srcId="{E551C9E7-E5D8-4C7D-941E-BE488836C8A7}" destId="{938C0DD5-DA89-417E-80D4-B13DED681C4E}" srcOrd="0" destOrd="0" presId="urn:microsoft.com/office/officeart/2005/8/layout/orgChart1"/>
    <dgm:cxn modelId="{392DE1CF-5ECE-44B2-9F2B-9A4C3CB24084}" type="presParOf" srcId="{938C0DD5-DA89-417E-80D4-B13DED681C4E}" destId="{BF59A0D7-AD37-4150-9619-CF1093AAB321}" srcOrd="0" destOrd="0" presId="urn:microsoft.com/office/officeart/2005/8/layout/orgChart1"/>
    <dgm:cxn modelId="{BFAA9F5D-503B-477F-AE6A-97AE9F1BFBCB}" type="presParOf" srcId="{938C0DD5-DA89-417E-80D4-B13DED681C4E}" destId="{9A08F9A0-B5F7-4EFC-8860-E2D7F8EE01AD}" srcOrd="1" destOrd="0" presId="urn:microsoft.com/office/officeart/2005/8/layout/orgChart1"/>
    <dgm:cxn modelId="{CA5CC435-C0BF-440C-8568-5ACAF2169806}" type="presParOf" srcId="{E551C9E7-E5D8-4C7D-941E-BE488836C8A7}" destId="{E0A308AD-F6D0-4405-8357-D62B4FEA8D6A}" srcOrd="1" destOrd="0" presId="urn:microsoft.com/office/officeart/2005/8/layout/orgChart1"/>
    <dgm:cxn modelId="{9C53E886-61F3-4756-949D-2CA904C8D295}" type="presParOf" srcId="{E551C9E7-E5D8-4C7D-941E-BE488836C8A7}" destId="{C2A4C4AE-0EDC-4EAA-8C0A-01D2EC0C18A2}" srcOrd="2" destOrd="0" presId="urn:microsoft.com/office/officeart/2005/8/layout/orgChart1"/>
    <dgm:cxn modelId="{70C7062F-151F-4D05-AC1C-2F51E8954B11}" type="presParOf" srcId="{4CCD8C1E-0473-4AF0-A1DA-1F0047430CB6}" destId="{7FF835C4-8AE0-4F31-981A-EEFBDCB598EE}" srcOrd="8" destOrd="0" presId="urn:microsoft.com/office/officeart/2005/8/layout/orgChart1"/>
    <dgm:cxn modelId="{BB9649D1-B39A-451C-A287-7718058D28D5}" type="presParOf" srcId="{4CCD8C1E-0473-4AF0-A1DA-1F0047430CB6}" destId="{8AE5A594-27A6-45A1-9EFA-C96C2389B9E5}" srcOrd="9" destOrd="0" presId="urn:microsoft.com/office/officeart/2005/8/layout/orgChart1"/>
    <dgm:cxn modelId="{B17A5BF0-4E0F-48F2-8C1E-44AC274016DD}" type="presParOf" srcId="{8AE5A594-27A6-45A1-9EFA-C96C2389B9E5}" destId="{8AECFF16-86EB-45F6-91C6-E5C0ADD28536}" srcOrd="0" destOrd="0" presId="urn:microsoft.com/office/officeart/2005/8/layout/orgChart1"/>
    <dgm:cxn modelId="{170B6B3F-7B65-488D-8512-48D09C6DC142}" type="presParOf" srcId="{8AECFF16-86EB-45F6-91C6-E5C0ADD28536}" destId="{FEF17624-FAAD-4C6C-AA4F-9FA84ABD31A4}" srcOrd="0" destOrd="0" presId="urn:microsoft.com/office/officeart/2005/8/layout/orgChart1"/>
    <dgm:cxn modelId="{A3D6ED92-150E-4EE6-9CB2-9069080EFDF1}" type="presParOf" srcId="{8AECFF16-86EB-45F6-91C6-E5C0ADD28536}" destId="{BF6DAC67-7690-4E0F-9B99-2FA8257FAF5A}" srcOrd="1" destOrd="0" presId="urn:microsoft.com/office/officeart/2005/8/layout/orgChart1"/>
    <dgm:cxn modelId="{8BC4A3C0-AF9A-4F3F-BF28-F028793BF4A2}" type="presParOf" srcId="{8AE5A594-27A6-45A1-9EFA-C96C2389B9E5}" destId="{F50EC3D5-1BD8-4C31-BB9C-ED2863FE1A65}" srcOrd="1" destOrd="0" presId="urn:microsoft.com/office/officeart/2005/8/layout/orgChart1"/>
    <dgm:cxn modelId="{73F575BF-8C8E-4670-99BE-4B517951FC9E}" type="presParOf" srcId="{8AE5A594-27A6-45A1-9EFA-C96C2389B9E5}" destId="{62A240A8-43D3-462A-AC1D-F03287E6D160}" srcOrd="2" destOrd="0" presId="urn:microsoft.com/office/officeart/2005/8/layout/orgChart1"/>
    <dgm:cxn modelId="{537AA075-ACC6-45C8-8E4C-8A085F6DD59E}" type="presParOf" srcId="{539FCC85-AE15-43C9-8E17-9BFFBC78A3BC}" destId="{03220C71-98B2-4E2A-AD81-440D3F24D960}" srcOrd="2" destOrd="0" presId="urn:microsoft.com/office/officeart/2005/8/layout/orgChart1"/>
    <dgm:cxn modelId="{0624E65D-268A-433E-833C-74D6172940B3}" type="presParOf" srcId="{CF782B4C-AB97-4818-BF23-658F17B2B19F}" destId="{BEA62F57-5D33-4CA3-8011-CCA8B9262C3E}" srcOrd="4" destOrd="0" presId="urn:microsoft.com/office/officeart/2005/8/layout/orgChart1"/>
    <dgm:cxn modelId="{1C9162F9-2997-4642-A46F-F408EC9CD3D7}" type="presParOf" srcId="{CF782B4C-AB97-4818-BF23-658F17B2B19F}" destId="{B063D3EC-C938-49B0-AD99-B652AC7C8A7B}" srcOrd="5" destOrd="0" presId="urn:microsoft.com/office/officeart/2005/8/layout/orgChart1"/>
    <dgm:cxn modelId="{EBF50567-54BA-4700-9C49-A17FDBAD589C}" type="presParOf" srcId="{B063D3EC-C938-49B0-AD99-B652AC7C8A7B}" destId="{056938AF-7382-4404-A885-E83D03B755A2}" srcOrd="0" destOrd="0" presId="urn:microsoft.com/office/officeart/2005/8/layout/orgChart1"/>
    <dgm:cxn modelId="{311E691E-6ADB-401C-A5E1-09F5E61B4918}" type="presParOf" srcId="{056938AF-7382-4404-A885-E83D03B755A2}" destId="{6787AE38-8C57-4114-AF8E-3DA764C96045}" srcOrd="0" destOrd="0" presId="urn:microsoft.com/office/officeart/2005/8/layout/orgChart1"/>
    <dgm:cxn modelId="{BE4F5CFD-DEAC-40ED-837C-182C234AC203}" type="presParOf" srcId="{056938AF-7382-4404-A885-E83D03B755A2}" destId="{CECE1739-2206-48C6-BFCF-FAAD411B8882}" srcOrd="1" destOrd="0" presId="urn:microsoft.com/office/officeart/2005/8/layout/orgChart1"/>
    <dgm:cxn modelId="{7041A8F5-2A57-4C13-8033-5EEB2AF64F9D}" type="presParOf" srcId="{B063D3EC-C938-49B0-AD99-B652AC7C8A7B}" destId="{C3300738-74E5-49F1-B151-AB2422F9518A}" srcOrd="1" destOrd="0" presId="urn:microsoft.com/office/officeart/2005/8/layout/orgChart1"/>
    <dgm:cxn modelId="{AAFCEC86-0D22-4411-8B20-DFC4602913FD}" type="presParOf" srcId="{C3300738-74E5-49F1-B151-AB2422F9518A}" destId="{9F783F66-4CE5-4B2A-8518-08D0B8913068}" srcOrd="0" destOrd="0" presId="urn:microsoft.com/office/officeart/2005/8/layout/orgChart1"/>
    <dgm:cxn modelId="{E8FEFC60-9A59-4572-8C70-BB629697319B}" type="presParOf" srcId="{C3300738-74E5-49F1-B151-AB2422F9518A}" destId="{473DABC8-5ACF-486B-A0A1-D7457FD62ED9}" srcOrd="1" destOrd="0" presId="urn:microsoft.com/office/officeart/2005/8/layout/orgChart1"/>
    <dgm:cxn modelId="{ABED5774-7542-49F6-9B97-9F52CD44B081}" type="presParOf" srcId="{473DABC8-5ACF-486B-A0A1-D7457FD62ED9}" destId="{8DC16857-DDDE-4570-B484-72D7F1B6AEF8}" srcOrd="0" destOrd="0" presId="urn:microsoft.com/office/officeart/2005/8/layout/orgChart1"/>
    <dgm:cxn modelId="{09E1B130-B072-494D-AECD-62C57AC38585}" type="presParOf" srcId="{8DC16857-DDDE-4570-B484-72D7F1B6AEF8}" destId="{74EC88E9-F8B4-4BF7-A4A1-03E2F85C4D36}" srcOrd="0" destOrd="0" presId="urn:microsoft.com/office/officeart/2005/8/layout/orgChart1"/>
    <dgm:cxn modelId="{82E5FD08-74FB-4EA6-A11D-30F11CE093BF}" type="presParOf" srcId="{8DC16857-DDDE-4570-B484-72D7F1B6AEF8}" destId="{0188E224-4FAB-4ACA-8C9E-5A65DDF62F53}" srcOrd="1" destOrd="0" presId="urn:microsoft.com/office/officeart/2005/8/layout/orgChart1"/>
    <dgm:cxn modelId="{5AF31900-1352-4547-982E-47B99CDFADC7}" type="presParOf" srcId="{473DABC8-5ACF-486B-A0A1-D7457FD62ED9}" destId="{31DB9BB2-4C3E-4217-B72E-02FAAAD9ADFE}" srcOrd="1" destOrd="0" presId="urn:microsoft.com/office/officeart/2005/8/layout/orgChart1"/>
    <dgm:cxn modelId="{3C1A1703-A26C-4272-A578-02CB206633FF}" type="presParOf" srcId="{473DABC8-5ACF-486B-A0A1-D7457FD62ED9}" destId="{ADCE2CD4-60E4-4BCB-9ECB-51BFD936574D}" srcOrd="2" destOrd="0" presId="urn:microsoft.com/office/officeart/2005/8/layout/orgChart1"/>
    <dgm:cxn modelId="{5BE7E88B-77C7-47FB-8461-7F303EA91613}" type="presParOf" srcId="{C3300738-74E5-49F1-B151-AB2422F9518A}" destId="{9CE3A7B4-43BA-441F-B9FA-02379EF9A4AC}" srcOrd="2" destOrd="0" presId="urn:microsoft.com/office/officeart/2005/8/layout/orgChart1"/>
    <dgm:cxn modelId="{7D3089BE-6080-4740-97F8-518F7FE417C6}" type="presParOf" srcId="{C3300738-74E5-49F1-B151-AB2422F9518A}" destId="{A94A0792-F141-4F18-A025-C61662E91192}" srcOrd="3" destOrd="0" presId="urn:microsoft.com/office/officeart/2005/8/layout/orgChart1"/>
    <dgm:cxn modelId="{67719D98-ECC0-4891-9C22-2D61F0CBB666}" type="presParOf" srcId="{A94A0792-F141-4F18-A025-C61662E91192}" destId="{A786B2DD-8DAF-43C3-9B85-40693C0492F1}" srcOrd="0" destOrd="0" presId="urn:microsoft.com/office/officeart/2005/8/layout/orgChart1"/>
    <dgm:cxn modelId="{729D3C04-FDA8-4520-BAAA-E1AB8E5EEF6C}" type="presParOf" srcId="{A786B2DD-8DAF-43C3-9B85-40693C0492F1}" destId="{3345A877-64DE-4FC4-AB1C-79615C8D20C1}" srcOrd="0" destOrd="0" presId="urn:microsoft.com/office/officeart/2005/8/layout/orgChart1"/>
    <dgm:cxn modelId="{E067CD95-8AF0-4B2B-B3F2-F56B1D1ADF06}" type="presParOf" srcId="{A786B2DD-8DAF-43C3-9B85-40693C0492F1}" destId="{351F5331-4546-4690-973D-6672731E8FE4}" srcOrd="1" destOrd="0" presId="urn:microsoft.com/office/officeart/2005/8/layout/orgChart1"/>
    <dgm:cxn modelId="{5BBD0127-3F79-4583-A2BD-18C2C5109D0E}" type="presParOf" srcId="{A94A0792-F141-4F18-A025-C61662E91192}" destId="{3F47D567-302F-4C6E-B3F5-22E9CC1EB38D}" srcOrd="1" destOrd="0" presId="urn:microsoft.com/office/officeart/2005/8/layout/orgChart1"/>
    <dgm:cxn modelId="{958E9C6C-B796-4CA6-9195-67647CE909B8}" type="presParOf" srcId="{A94A0792-F141-4F18-A025-C61662E91192}" destId="{899D3F64-0408-4E11-A5C4-A159E4F6C0C2}" srcOrd="2" destOrd="0" presId="urn:microsoft.com/office/officeart/2005/8/layout/orgChart1"/>
    <dgm:cxn modelId="{B5118610-9B1F-43CC-8255-EE99EC820C16}" type="presParOf" srcId="{B063D3EC-C938-49B0-AD99-B652AC7C8A7B}" destId="{FE1D9646-91AB-4B2D-9152-0E00BE9E4036}" srcOrd="2" destOrd="0" presId="urn:microsoft.com/office/officeart/2005/8/layout/orgChart1"/>
    <dgm:cxn modelId="{70412472-1128-4606-8C2F-6C5AE0AEC9D9}" type="presParOf" srcId="{AE967AF0-D73D-4885-BE3D-3A5EB856B8DC}" destId="{7CAFE158-E7F2-4789-9901-4660E52A950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E3A7B4-43BA-441F-B9FA-02379EF9A4AC}">
      <dsp:nvSpPr>
        <dsp:cNvPr id="0" name=""/>
        <dsp:cNvSpPr/>
      </dsp:nvSpPr>
      <dsp:spPr>
        <a:xfrm>
          <a:off x="6310357" y="1667155"/>
          <a:ext cx="201802" cy="1574058"/>
        </a:xfrm>
        <a:custGeom>
          <a:avLst/>
          <a:gdLst/>
          <a:ahLst/>
          <a:cxnLst/>
          <a:rect l="0" t="0" r="0" b="0"/>
          <a:pathLst>
            <a:path>
              <a:moveTo>
                <a:pt x="0" y="0"/>
              </a:moveTo>
              <a:lnTo>
                <a:pt x="0" y="1574058"/>
              </a:lnTo>
              <a:lnTo>
                <a:pt x="201802" y="15740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783F66-4CE5-4B2A-8518-08D0B8913068}">
      <dsp:nvSpPr>
        <dsp:cNvPr id="0" name=""/>
        <dsp:cNvSpPr/>
      </dsp:nvSpPr>
      <dsp:spPr>
        <a:xfrm>
          <a:off x="6310357" y="1667155"/>
          <a:ext cx="201802" cy="618860"/>
        </a:xfrm>
        <a:custGeom>
          <a:avLst/>
          <a:gdLst/>
          <a:ahLst/>
          <a:cxnLst/>
          <a:rect l="0" t="0" r="0" b="0"/>
          <a:pathLst>
            <a:path>
              <a:moveTo>
                <a:pt x="0" y="0"/>
              </a:moveTo>
              <a:lnTo>
                <a:pt x="0" y="618860"/>
              </a:lnTo>
              <a:lnTo>
                <a:pt x="201802" y="6188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A62F57-5D33-4CA3-8011-CCA8B9262C3E}">
      <dsp:nvSpPr>
        <dsp:cNvPr id="0" name=""/>
        <dsp:cNvSpPr/>
      </dsp:nvSpPr>
      <dsp:spPr>
        <a:xfrm>
          <a:off x="4167889" y="711957"/>
          <a:ext cx="2680607" cy="282523"/>
        </a:xfrm>
        <a:custGeom>
          <a:avLst/>
          <a:gdLst/>
          <a:ahLst/>
          <a:cxnLst/>
          <a:rect l="0" t="0" r="0" b="0"/>
          <a:pathLst>
            <a:path>
              <a:moveTo>
                <a:pt x="0" y="0"/>
              </a:moveTo>
              <a:lnTo>
                <a:pt x="0" y="141261"/>
              </a:lnTo>
              <a:lnTo>
                <a:pt x="2680607" y="141261"/>
              </a:lnTo>
              <a:lnTo>
                <a:pt x="2680607" y="2825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F835C4-8AE0-4F31-981A-EEFBDCB598EE}">
      <dsp:nvSpPr>
        <dsp:cNvPr id="0" name=""/>
        <dsp:cNvSpPr/>
      </dsp:nvSpPr>
      <dsp:spPr>
        <a:xfrm>
          <a:off x="4601764" y="1667155"/>
          <a:ext cx="141261" cy="2529255"/>
        </a:xfrm>
        <a:custGeom>
          <a:avLst/>
          <a:gdLst/>
          <a:ahLst/>
          <a:cxnLst/>
          <a:rect l="0" t="0" r="0" b="0"/>
          <a:pathLst>
            <a:path>
              <a:moveTo>
                <a:pt x="141261" y="0"/>
              </a:moveTo>
              <a:lnTo>
                <a:pt x="141261" y="2529255"/>
              </a:lnTo>
              <a:lnTo>
                <a:pt x="0" y="25292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483AF1-690B-48A6-9004-0F16AA5F7C50}">
      <dsp:nvSpPr>
        <dsp:cNvPr id="0" name=""/>
        <dsp:cNvSpPr/>
      </dsp:nvSpPr>
      <dsp:spPr>
        <a:xfrm>
          <a:off x="4743026" y="1667155"/>
          <a:ext cx="141261" cy="1574058"/>
        </a:xfrm>
        <a:custGeom>
          <a:avLst/>
          <a:gdLst/>
          <a:ahLst/>
          <a:cxnLst/>
          <a:rect l="0" t="0" r="0" b="0"/>
          <a:pathLst>
            <a:path>
              <a:moveTo>
                <a:pt x="0" y="0"/>
              </a:moveTo>
              <a:lnTo>
                <a:pt x="0" y="1574058"/>
              </a:lnTo>
              <a:lnTo>
                <a:pt x="141261" y="15740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35AF4C-C158-4B35-907E-9870A9329369}">
      <dsp:nvSpPr>
        <dsp:cNvPr id="0" name=""/>
        <dsp:cNvSpPr/>
      </dsp:nvSpPr>
      <dsp:spPr>
        <a:xfrm>
          <a:off x="4601764" y="1667155"/>
          <a:ext cx="141261" cy="1574058"/>
        </a:xfrm>
        <a:custGeom>
          <a:avLst/>
          <a:gdLst/>
          <a:ahLst/>
          <a:cxnLst/>
          <a:rect l="0" t="0" r="0" b="0"/>
          <a:pathLst>
            <a:path>
              <a:moveTo>
                <a:pt x="141261" y="0"/>
              </a:moveTo>
              <a:lnTo>
                <a:pt x="141261" y="1574058"/>
              </a:lnTo>
              <a:lnTo>
                <a:pt x="0" y="15740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C0F0B7-521E-4E13-BF27-C2313AEB776E}">
      <dsp:nvSpPr>
        <dsp:cNvPr id="0" name=""/>
        <dsp:cNvSpPr/>
      </dsp:nvSpPr>
      <dsp:spPr>
        <a:xfrm>
          <a:off x="4743026" y="1667155"/>
          <a:ext cx="141261" cy="618860"/>
        </a:xfrm>
        <a:custGeom>
          <a:avLst/>
          <a:gdLst/>
          <a:ahLst/>
          <a:cxnLst/>
          <a:rect l="0" t="0" r="0" b="0"/>
          <a:pathLst>
            <a:path>
              <a:moveTo>
                <a:pt x="0" y="0"/>
              </a:moveTo>
              <a:lnTo>
                <a:pt x="0" y="618860"/>
              </a:lnTo>
              <a:lnTo>
                <a:pt x="141261" y="6188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2EF61C-2141-472C-82C9-0DB73B5A7D46}">
      <dsp:nvSpPr>
        <dsp:cNvPr id="0" name=""/>
        <dsp:cNvSpPr/>
      </dsp:nvSpPr>
      <dsp:spPr>
        <a:xfrm>
          <a:off x="4601764" y="1667155"/>
          <a:ext cx="141261" cy="618860"/>
        </a:xfrm>
        <a:custGeom>
          <a:avLst/>
          <a:gdLst/>
          <a:ahLst/>
          <a:cxnLst/>
          <a:rect l="0" t="0" r="0" b="0"/>
          <a:pathLst>
            <a:path>
              <a:moveTo>
                <a:pt x="141261" y="0"/>
              </a:moveTo>
              <a:lnTo>
                <a:pt x="141261" y="618860"/>
              </a:lnTo>
              <a:lnTo>
                <a:pt x="0" y="6188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7FAE28-EBEA-43D6-A79C-0CEECFB990D1}">
      <dsp:nvSpPr>
        <dsp:cNvPr id="0" name=""/>
        <dsp:cNvSpPr/>
      </dsp:nvSpPr>
      <dsp:spPr>
        <a:xfrm>
          <a:off x="4167889" y="711957"/>
          <a:ext cx="575136" cy="282523"/>
        </a:xfrm>
        <a:custGeom>
          <a:avLst/>
          <a:gdLst/>
          <a:ahLst/>
          <a:cxnLst/>
          <a:rect l="0" t="0" r="0" b="0"/>
          <a:pathLst>
            <a:path>
              <a:moveTo>
                <a:pt x="0" y="0"/>
              </a:moveTo>
              <a:lnTo>
                <a:pt x="0" y="141261"/>
              </a:lnTo>
              <a:lnTo>
                <a:pt x="575136" y="141261"/>
              </a:lnTo>
              <a:lnTo>
                <a:pt x="575136" y="2825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AD33BF-C06C-489A-89B2-6ED6CBE56090}">
      <dsp:nvSpPr>
        <dsp:cNvPr id="0" name=""/>
        <dsp:cNvSpPr/>
      </dsp:nvSpPr>
      <dsp:spPr>
        <a:xfrm>
          <a:off x="1346020" y="1667155"/>
          <a:ext cx="141261" cy="1574058"/>
        </a:xfrm>
        <a:custGeom>
          <a:avLst/>
          <a:gdLst/>
          <a:ahLst/>
          <a:cxnLst/>
          <a:rect l="0" t="0" r="0" b="0"/>
          <a:pathLst>
            <a:path>
              <a:moveTo>
                <a:pt x="141261" y="0"/>
              </a:moveTo>
              <a:lnTo>
                <a:pt x="141261" y="1574058"/>
              </a:lnTo>
              <a:lnTo>
                <a:pt x="0" y="15740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9816AE-9C27-4587-AFB6-BA0929D60C33}">
      <dsp:nvSpPr>
        <dsp:cNvPr id="0" name=""/>
        <dsp:cNvSpPr/>
      </dsp:nvSpPr>
      <dsp:spPr>
        <a:xfrm>
          <a:off x="1487281" y="1667155"/>
          <a:ext cx="141261" cy="618860"/>
        </a:xfrm>
        <a:custGeom>
          <a:avLst/>
          <a:gdLst/>
          <a:ahLst/>
          <a:cxnLst/>
          <a:rect l="0" t="0" r="0" b="0"/>
          <a:pathLst>
            <a:path>
              <a:moveTo>
                <a:pt x="0" y="0"/>
              </a:moveTo>
              <a:lnTo>
                <a:pt x="0" y="618860"/>
              </a:lnTo>
              <a:lnTo>
                <a:pt x="141261" y="6188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B710F3-631A-4095-8AFD-ED2367468B70}">
      <dsp:nvSpPr>
        <dsp:cNvPr id="0" name=""/>
        <dsp:cNvSpPr/>
      </dsp:nvSpPr>
      <dsp:spPr>
        <a:xfrm>
          <a:off x="1346020" y="1667155"/>
          <a:ext cx="141261" cy="618860"/>
        </a:xfrm>
        <a:custGeom>
          <a:avLst/>
          <a:gdLst/>
          <a:ahLst/>
          <a:cxnLst/>
          <a:rect l="0" t="0" r="0" b="0"/>
          <a:pathLst>
            <a:path>
              <a:moveTo>
                <a:pt x="141261" y="0"/>
              </a:moveTo>
              <a:lnTo>
                <a:pt x="141261" y="618860"/>
              </a:lnTo>
              <a:lnTo>
                <a:pt x="0" y="6188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155880-6AFE-4C49-B397-186D1FABCED0}">
      <dsp:nvSpPr>
        <dsp:cNvPr id="0" name=""/>
        <dsp:cNvSpPr/>
      </dsp:nvSpPr>
      <dsp:spPr>
        <a:xfrm>
          <a:off x="1487281" y="711957"/>
          <a:ext cx="2680607" cy="282523"/>
        </a:xfrm>
        <a:custGeom>
          <a:avLst/>
          <a:gdLst/>
          <a:ahLst/>
          <a:cxnLst/>
          <a:rect l="0" t="0" r="0" b="0"/>
          <a:pathLst>
            <a:path>
              <a:moveTo>
                <a:pt x="2680607" y="0"/>
              </a:moveTo>
              <a:lnTo>
                <a:pt x="2680607" y="141261"/>
              </a:lnTo>
              <a:lnTo>
                <a:pt x="0" y="141261"/>
              </a:lnTo>
              <a:lnTo>
                <a:pt x="0" y="2825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6DA45D-5A16-4299-8021-68E942FABB4C}">
      <dsp:nvSpPr>
        <dsp:cNvPr id="0" name=""/>
        <dsp:cNvSpPr/>
      </dsp:nvSpPr>
      <dsp:spPr>
        <a:xfrm>
          <a:off x="3495215" y="39283"/>
          <a:ext cx="1345348" cy="672674"/>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Data Descriptors</a:t>
          </a:r>
        </a:p>
      </dsp:txBody>
      <dsp:txXfrm>
        <a:off x="3495215" y="39283"/>
        <a:ext cx="1345348" cy="672674"/>
      </dsp:txXfrm>
    </dsp:sp>
    <dsp:sp modelId="{4AEDD52B-FA90-4C80-AEB1-0509B0742F06}">
      <dsp:nvSpPr>
        <dsp:cNvPr id="0" name=""/>
        <dsp:cNvSpPr/>
      </dsp:nvSpPr>
      <dsp:spPr>
        <a:xfrm>
          <a:off x="814607" y="994481"/>
          <a:ext cx="1345348" cy="672674"/>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1"/>
              </a:solidFill>
            </a:rPr>
            <a:t>Central Tendency</a:t>
          </a:r>
        </a:p>
      </dsp:txBody>
      <dsp:txXfrm>
        <a:off x="814607" y="994481"/>
        <a:ext cx="1345348" cy="672674"/>
      </dsp:txXfrm>
    </dsp:sp>
    <dsp:sp modelId="{A7359261-E8D1-4063-BBEC-DA5461737526}">
      <dsp:nvSpPr>
        <dsp:cNvPr id="0" name=""/>
        <dsp:cNvSpPr/>
      </dsp:nvSpPr>
      <dsp:spPr>
        <a:xfrm>
          <a:off x="671" y="1949678"/>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Arithmetic Mean</a:t>
          </a:r>
        </a:p>
      </dsp:txBody>
      <dsp:txXfrm>
        <a:off x="671" y="1949678"/>
        <a:ext cx="1345348" cy="672674"/>
      </dsp:txXfrm>
    </dsp:sp>
    <dsp:sp modelId="{EF5BF036-C0B3-4157-9AD2-22171DFB187C}">
      <dsp:nvSpPr>
        <dsp:cNvPr id="0" name=""/>
        <dsp:cNvSpPr/>
      </dsp:nvSpPr>
      <dsp:spPr>
        <a:xfrm>
          <a:off x="1628543" y="1949678"/>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Median</a:t>
          </a:r>
        </a:p>
      </dsp:txBody>
      <dsp:txXfrm>
        <a:off x="1628543" y="1949678"/>
        <a:ext cx="1345348" cy="672674"/>
      </dsp:txXfrm>
    </dsp:sp>
    <dsp:sp modelId="{5585755F-B17B-4836-9B7E-C0EB718C4F4F}">
      <dsp:nvSpPr>
        <dsp:cNvPr id="0" name=""/>
        <dsp:cNvSpPr/>
      </dsp:nvSpPr>
      <dsp:spPr>
        <a:xfrm>
          <a:off x="671" y="2904876"/>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Mode</a:t>
          </a:r>
        </a:p>
      </dsp:txBody>
      <dsp:txXfrm>
        <a:off x="671" y="2904876"/>
        <a:ext cx="1345348" cy="672674"/>
      </dsp:txXfrm>
    </dsp:sp>
    <dsp:sp modelId="{4B6FB220-3ACC-4C2B-8076-65A161E67F4D}">
      <dsp:nvSpPr>
        <dsp:cNvPr id="0" name=""/>
        <dsp:cNvSpPr/>
      </dsp:nvSpPr>
      <dsp:spPr>
        <a:xfrm>
          <a:off x="4070351" y="994481"/>
          <a:ext cx="1345348" cy="672674"/>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1"/>
              </a:solidFill>
            </a:rPr>
            <a:t>Dispersion or Variation</a:t>
          </a:r>
        </a:p>
      </dsp:txBody>
      <dsp:txXfrm>
        <a:off x="4070351" y="994481"/>
        <a:ext cx="1345348" cy="672674"/>
      </dsp:txXfrm>
    </dsp:sp>
    <dsp:sp modelId="{BCD39A67-2DBD-48C4-9300-AAE4AA8FDC1B}">
      <dsp:nvSpPr>
        <dsp:cNvPr id="0" name=""/>
        <dsp:cNvSpPr/>
      </dsp:nvSpPr>
      <dsp:spPr>
        <a:xfrm>
          <a:off x="3256415" y="1949678"/>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Range</a:t>
          </a:r>
        </a:p>
      </dsp:txBody>
      <dsp:txXfrm>
        <a:off x="3256415" y="1949678"/>
        <a:ext cx="1345348" cy="672674"/>
      </dsp:txXfrm>
    </dsp:sp>
    <dsp:sp modelId="{D5419B9B-7DFB-421E-AE48-88F984E1048F}">
      <dsp:nvSpPr>
        <dsp:cNvPr id="0" name=""/>
        <dsp:cNvSpPr/>
      </dsp:nvSpPr>
      <dsp:spPr>
        <a:xfrm>
          <a:off x="4884287" y="1949678"/>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Semi Interquartile Range</a:t>
          </a:r>
        </a:p>
      </dsp:txBody>
      <dsp:txXfrm>
        <a:off x="4884287" y="1949678"/>
        <a:ext cx="1345348" cy="672674"/>
      </dsp:txXfrm>
    </dsp:sp>
    <dsp:sp modelId="{366568DD-18F1-4F45-92B6-02298D0FA0D8}">
      <dsp:nvSpPr>
        <dsp:cNvPr id="0" name=""/>
        <dsp:cNvSpPr/>
      </dsp:nvSpPr>
      <dsp:spPr>
        <a:xfrm>
          <a:off x="3256415" y="2904876"/>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Variance</a:t>
          </a:r>
        </a:p>
      </dsp:txBody>
      <dsp:txXfrm>
        <a:off x="3256415" y="2904876"/>
        <a:ext cx="1345348" cy="672674"/>
      </dsp:txXfrm>
    </dsp:sp>
    <dsp:sp modelId="{BF59A0D7-AD37-4150-9619-CF1093AAB321}">
      <dsp:nvSpPr>
        <dsp:cNvPr id="0" name=""/>
        <dsp:cNvSpPr/>
      </dsp:nvSpPr>
      <dsp:spPr>
        <a:xfrm>
          <a:off x="4884287" y="2904876"/>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Standard Deviation</a:t>
          </a:r>
        </a:p>
      </dsp:txBody>
      <dsp:txXfrm>
        <a:off x="4884287" y="2904876"/>
        <a:ext cx="1345348" cy="672674"/>
      </dsp:txXfrm>
    </dsp:sp>
    <dsp:sp modelId="{FEF17624-FAAD-4C6C-AA4F-9FA84ABD31A4}">
      <dsp:nvSpPr>
        <dsp:cNvPr id="0" name=""/>
        <dsp:cNvSpPr/>
      </dsp:nvSpPr>
      <dsp:spPr>
        <a:xfrm>
          <a:off x="3256415" y="3860074"/>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Coefficient of variation (see text)</a:t>
          </a:r>
        </a:p>
      </dsp:txBody>
      <dsp:txXfrm>
        <a:off x="3256415" y="3860074"/>
        <a:ext cx="1345348" cy="672674"/>
      </dsp:txXfrm>
    </dsp:sp>
    <dsp:sp modelId="{6787AE38-8C57-4114-AF8E-3DA764C96045}">
      <dsp:nvSpPr>
        <dsp:cNvPr id="0" name=""/>
        <dsp:cNvSpPr/>
      </dsp:nvSpPr>
      <dsp:spPr>
        <a:xfrm>
          <a:off x="6175822" y="994481"/>
          <a:ext cx="1345348" cy="672674"/>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1"/>
              </a:solidFill>
            </a:rPr>
            <a:t>Shape</a:t>
          </a:r>
        </a:p>
      </dsp:txBody>
      <dsp:txXfrm>
        <a:off x="6175822" y="994481"/>
        <a:ext cx="1345348" cy="672674"/>
      </dsp:txXfrm>
    </dsp:sp>
    <dsp:sp modelId="{74EC88E9-F8B4-4BF7-A4A1-03E2F85C4D36}">
      <dsp:nvSpPr>
        <dsp:cNvPr id="0" name=""/>
        <dsp:cNvSpPr/>
      </dsp:nvSpPr>
      <dsp:spPr>
        <a:xfrm>
          <a:off x="6512159" y="1949678"/>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Skewness</a:t>
          </a:r>
        </a:p>
      </dsp:txBody>
      <dsp:txXfrm>
        <a:off x="6512159" y="1949678"/>
        <a:ext cx="1345348" cy="672674"/>
      </dsp:txXfrm>
    </dsp:sp>
    <dsp:sp modelId="{3345A877-64DE-4FC4-AB1C-79615C8D20C1}">
      <dsp:nvSpPr>
        <dsp:cNvPr id="0" name=""/>
        <dsp:cNvSpPr/>
      </dsp:nvSpPr>
      <dsp:spPr>
        <a:xfrm>
          <a:off x="6512159" y="2904876"/>
          <a:ext cx="1345348" cy="672674"/>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C00000"/>
              </a:solidFill>
            </a:rPr>
            <a:t>Kurtosis</a:t>
          </a:r>
        </a:p>
      </dsp:txBody>
      <dsp:txXfrm>
        <a:off x="6512159" y="2904876"/>
        <a:ext cx="1345348" cy="67267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E9C56BF6-7812-47A7-A1FD-335DE0F53B4B}" type="datetimeFigureOut">
              <a:rPr lang="en-GB" smtClean="0"/>
              <a:t>02/10/2020</a:t>
            </a:fld>
            <a:endParaRPr lang="en-GB"/>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6FE0F0A7-BE9C-4F34-8CB6-F25BD7C4AE7D}" type="slidenum">
              <a:rPr lang="en-GB" smtClean="0"/>
              <a:t>‹#›</a:t>
            </a:fld>
            <a:endParaRPr lang="en-GB"/>
          </a:p>
        </p:txBody>
      </p:sp>
    </p:spTree>
    <p:extLst>
      <p:ext uri="{BB962C8B-B14F-4D97-AF65-F5344CB8AC3E}">
        <p14:creationId xmlns:p14="http://schemas.microsoft.com/office/powerpoint/2010/main" val="1157282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1C58D86-85D9-4A99-A8C2-65D3FA7D1611}" type="datetimeFigureOut">
              <a:rPr lang="en-US"/>
              <a:pPr>
                <a:defRPr/>
              </a:pPr>
              <a:t>10/2/2020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90AB8FC-32A2-433A-9573-4D769EC949C4}" type="slidenum">
              <a:rPr lang="en-GB"/>
              <a:pPr>
                <a:defRPr/>
              </a:pPr>
              <a:t>‹#›</a:t>
            </a:fld>
            <a:endParaRPr lang="en-GB"/>
          </a:p>
        </p:txBody>
      </p:sp>
    </p:spTree>
    <p:extLst>
      <p:ext uri="{BB962C8B-B14F-4D97-AF65-F5344CB8AC3E}">
        <p14:creationId xmlns:p14="http://schemas.microsoft.com/office/powerpoint/2010/main" val="189830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DF0093E3-6890-4EE1-A0DE-39D69AD98DE1}"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sz="1200"/>
            </a:lvl1pPr>
          </a:lstStyle>
          <a:p>
            <a:pPr>
              <a:defRPr/>
            </a:pPr>
            <a:r>
              <a:rPr lang="en-GB" dirty="0"/>
              <a:t>Glyn Davis</a:t>
            </a:r>
            <a:endParaRPr lang="en-GB" b="0" dirty="0"/>
          </a:p>
        </p:txBody>
      </p:sp>
    </p:spTree>
    <p:extLst>
      <p:ext uri="{BB962C8B-B14F-4D97-AF65-F5344CB8AC3E}">
        <p14:creationId xmlns:p14="http://schemas.microsoft.com/office/powerpoint/2010/main" val="16913214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9ADB3E55-9326-4FD7-9A59-04B7D24C1A98}" type="slidenum">
              <a:rPr lang="en-GB"/>
              <a:pPr>
                <a:defRPr/>
              </a:pPr>
              <a:t>‹#›</a:t>
            </a:fld>
            <a:endParaRPr lang="en-GB" dirty="0"/>
          </a:p>
        </p:txBody>
      </p:sp>
      <p:cxnSp>
        <p:nvCxnSpPr>
          <p:cNvPr id="11" name="Straight Connector 10"/>
          <p:cNvCxnSpPr/>
          <p:nvPr userDrawn="1"/>
        </p:nvCxnSpPr>
        <p:spPr>
          <a:xfrm>
            <a:off x="214313" y="1143000"/>
            <a:ext cx="8643937" cy="158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latin typeface="Arial" charset="0"/>
                <a:cs typeface="Arial" charset="0"/>
                <a:sym typeface="Symbol"/>
              </a:defRPr>
            </a:lvl1pPr>
          </a:lstStyle>
          <a:p>
            <a:pPr>
              <a:defRPr/>
            </a:pPr>
            <a:r>
              <a:rPr lang="en-GB" dirty="0"/>
              <a:t>Glyn Davis</a:t>
            </a:r>
          </a:p>
        </p:txBody>
      </p:sp>
      <p:sp>
        <p:nvSpPr>
          <p:cNvPr id="13" name="Footer Placeholder 4"/>
          <p:cNvSpPr txBox="1">
            <a:spLocks/>
          </p:cNvSpPr>
          <p:nvPr userDrawn="1"/>
        </p:nvSpPr>
        <p:spPr>
          <a:xfrm>
            <a:off x="5000625" y="6072188"/>
            <a:ext cx="3429000"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2: Data Descriptors</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14"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9.png"/><Relationship Id="rId4" Type="http://schemas.openxmlformats.org/officeDocument/2006/relationships/image" Target="../media/image1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1.xml"/><Relationship Id="rId5" Type="http://schemas.openxmlformats.org/officeDocument/2006/relationships/image" Target="../media/image39.png"/><Relationship Id="rId4" Type="http://schemas.openxmlformats.org/officeDocument/2006/relationships/image" Target="../media/image38.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1.xml"/><Relationship Id="rId4" Type="http://schemas.openxmlformats.org/officeDocument/2006/relationships/image" Target="../media/image48.png"/></Relationships>
</file>

<file path=ppt/slides/_rels/slide4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357188" y="214313"/>
            <a:ext cx="7072312" cy="857250"/>
          </a:xfrm>
        </p:spPr>
        <p:txBody>
          <a:bodyPr/>
          <a:lstStyle/>
          <a:p>
            <a:pPr eaLnBrk="1" hangingPunct="1"/>
            <a:r>
              <a:rPr lang="en-GB">
                <a:latin typeface="Arial" charset="0"/>
                <a:cs typeface="Arial" charset="0"/>
              </a:rPr>
              <a:t>Data Descriptors</a:t>
            </a:r>
          </a:p>
        </p:txBody>
      </p:sp>
      <p:sp>
        <p:nvSpPr>
          <p:cNvPr id="3" name="Slide Number Placeholder 2"/>
          <p:cNvSpPr>
            <a:spLocks noGrp="1"/>
          </p:cNvSpPr>
          <p:nvPr>
            <p:ph type="sldNum" sz="quarter" idx="10"/>
          </p:nvPr>
        </p:nvSpPr>
        <p:spPr/>
        <p:txBody>
          <a:bodyPr/>
          <a:lstStyle/>
          <a:p>
            <a:pPr>
              <a:defRPr/>
            </a:pPr>
            <a:fld id="{1D952E70-A127-4876-83F0-1B9318C05A12}" type="slidenum">
              <a:rPr lang="en-GB"/>
              <a:pPr>
                <a:defRPr/>
              </a:pPr>
              <a:t>1</a:t>
            </a:fld>
            <a:endParaRPr lang="en-GB" dirty="0"/>
          </a:p>
        </p:txBody>
      </p:sp>
      <p:sp>
        <p:nvSpPr>
          <p:cNvPr id="614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8198" name="TextBox 5"/>
          <p:cNvSpPr txBox="1">
            <a:spLocks noChangeArrowheads="1"/>
          </p:cNvSpPr>
          <p:nvPr/>
        </p:nvSpPr>
        <p:spPr bwMode="auto">
          <a:xfrm>
            <a:off x="642938" y="3286125"/>
            <a:ext cx="8001000" cy="2586038"/>
          </a:xfrm>
          <a:prstGeom prst="rect">
            <a:avLst/>
          </a:prstGeom>
          <a:noFill/>
          <a:ln w="9525">
            <a:noFill/>
            <a:miter lim="800000"/>
            <a:headEnd/>
            <a:tailEnd/>
          </a:ln>
        </p:spPr>
        <p:txBody>
          <a:bodyPr>
            <a:spAutoFit/>
          </a:bodyPr>
          <a:lstStyle/>
          <a:p>
            <a:pPr>
              <a:defRPr/>
            </a:pPr>
            <a:r>
              <a:rPr lang="en-GB" dirty="0"/>
              <a:t>Although tables, diagrams and graphs provide easy to assimilate summaries of data they only go part way in describing data. Often a concise numerical description is preferable which enables us to interpret the significance of the data. In this presentation we will explore answers to these questions and discuss:</a:t>
            </a:r>
          </a:p>
          <a:p>
            <a:pPr>
              <a:defRPr/>
            </a:pPr>
            <a:endParaRPr lang="en-GB" dirty="0"/>
          </a:p>
          <a:p>
            <a:pPr marL="342900" indent="-342900">
              <a:buFont typeface="+mj-lt"/>
              <a:buAutoNum type="arabicPeriod"/>
              <a:defRPr/>
            </a:pPr>
            <a:r>
              <a:rPr lang="en-GB" dirty="0">
                <a:solidFill>
                  <a:schemeClr val="tx2"/>
                </a:solidFill>
              </a:rPr>
              <a:t>Measures of central tendency (or location or average)</a:t>
            </a:r>
          </a:p>
          <a:p>
            <a:pPr marL="342900" indent="-342900">
              <a:buFont typeface="+mj-lt"/>
              <a:buAutoNum type="arabicPeriod"/>
              <a:defRPr/>
            </a:pPr>
            <a:r>
              <a:rPr lang="en-GB" dirty="0">
                <a:solidFill>
                  <a:srgbClr val="7030A0"/>
                </a:solidFill>
              </a:rPr>
              <a:t>Measures of dispersion (or spread or dispersion).</a:t>
            </a:r>
          </a:p>
          <a:p>
            <a:pPr marL="342900" indent="-342900">
              <a:buFont typeface="+mj-lt"/>
              <a:buAutoNum type="arabicPeriod"/>
              <a:defRPr/>
            </a:pPr>
            <a:r>
              <a:rPr lang="en-GB" dirty="0">
                <a:solidFill>
                  <a:schemeClr val="tx2"/>
                </a:solidFill>
              </a:rPr>
              <a:t>Measures of shape (skewness and kurtosis)</a:t>
            </a:r>
          </a:p>
        </p:txBody>
      </p:sp>
      <p:sp>
        <p:nvSpPr>
          <p:cNvPr id="7" name="Rectangle 6"/>
          <p:cNvSpPr/>
          <p:nvPr/>
        </p:nvSpPr>
        <p:spPr>
          <a:xfrm>
            <a:off x="714348" y="1285860"/>
            <a:ext cx="3357586" cy="954107"/>
          </a:xfrm>
          <a:prstGeom prst="rect">
            <a:avLst/>
          </a:prstGeom>
          <a:no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do we mean by average?</a:t>
            </a:r>
            <a:endParaRPr lang="en-US" sz="2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8" name="Rectangle 7"/>
          <p:cNvSpPr/>
          <p:nvPr/>
        </p:nvSpPr>
        <p:spPr>
          <a:xfrm>
            <a:off x="4786314" y="1285860"/>
            <a:ext cx="3357586" cy="954107"/>
          </a:xfrm>
          <a:prstGeom prst="rect">
            <a:avLst/>
          </a:prstGeom>
          <a:no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do we mean by dispersion?</a:t>
            </a:r>
            <a:endParaRPr lang="en-US" sz="2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9" name="Rectangle 8"/>
          <p:cNvSpPr/>
          <p:nvPr/>
        </p:nvSpPr>
        <p:spPr>
          <a:xfrm>
            <a:off x="1714480" y="2428868"/>
            <a:ext cx="5643602" cy="523220"/>
          </a:xfrm>
          <a:prstGeom prst="rect">
            <a:avLst/>
          </a:prstGeom>
          <a:no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do we mean by shape?</a:t>
            </a:r>
            <a:endParaRPr lang="en-US" sz="2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5F32D-65CD-4011-82D4-9DF07D3B6658}"/>
              </a:ext>
            </a:extLst>
          </p:cNvPr>
          <p:cNvSpPr>
            <a:spLocks noGrp="1"/>
          </p:cNvSpPr>
          <p:nvPr>
            <p:ph type="ctrTitle"/>
          </p:nvPr>
        </p:nvSpPr>
        <p:spPr/>
        <p:txBody>
          <a:bodyPr/>
          <a:lstStyle/>
          <a:p>
            <a:r>
              <a:rPr lang="en-GB" dirty="0"/>
              <a:t>SPSS solutions</a:t>
            </a:r>
          </a:p>
        </p:txBody>
      </p:sp>
      <p:sp>
        <p:nvSpPr>
          <p:cNvPr id="3" name="Slide Number Placeholder 2">
            <a:extLst>
              <a:ext uri="{FF2B5EF4-FFF2-40B4-BE49-F238E27FC236}">
                <a16:creationId xmlns:a16="http://schemas.microsoft.com/office/drawing/2014/main" id="{7B5A6CF7-AEE2-464C-A8B2-35B2AB8ED56D}"/>
              </a:ext>
            </a:extLst>
          </p:cNvPr>
          <p:cNvSpPr>
            <a:spLocks noGrp="1"/>
          </p:cNvSpPr>
          <p:nvPr>
            <p:ph type="sldNum" sz="quarter" idx="10"/>
          </p:nvPr>
        </p:nvSpPr>
        <p:spPr/>
        <p:txBody>
          <a:bodyPr/>
          <a:lstStyle/>
          <a:p>
            <a:pPr>
              <a:defRPr/>
            </a:pPr>
            <a:fld id="{DF0093E3-6890-4EE1-A0DE-39D69AD98DE1}" type="slidenum">
              <a:rPr lang="en-GB" smtClean="0"/>
              <a:pPr>
                <a:defRPr/>
              </a:pPr>
              <a:t>10</a:t>
            </a:fld>
            <a:endParaRPr lang="en-GB" dirty="0"/>
          </a:p>
        </p:txBody>
      </p:sp>
      <p:sp>
        <p:nvSpPr>
          <p:cNvPr id="4" name="Footer Placeholder 3">
            <a:extLst>
              <a:ext uri="{FF2B5EF4-FFF2-40B4-BE49-F238E27FC236}">
                <a16:creationId xmlns:a16="http://schemas.microsoft.com/office/drawing/2014/main" id="{D073A327-5A15-4181-A091-B5865E6D0454}"/>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AC1F0458-D1AB-488A-8E19-B2C75D1F255D}"/>
              </a:ext>
            </a:extLst>
          </p:cNvPr>
          <p:cNvSpPr/>
          <p:nvPr/>
        </p:nvSpPr>
        <p:spPr>
          <a:xfrm>
            <a:off x="611560" y="1268760"/>
            <a:ext cx="8318128"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Using the Examples 2.1 data, we can extract the same statistics from SPSS in the following manner. The SPSS file that contains the data is given in Chapter 2_Statsmark.sav and the variable is called StatsMark.</a:t>
            </a:r>
            <a:endParaRPr lang="en-GB" dirty="0"/>
          </a:p>
        </p:txBody>
      </p:sp>
      <p:pic>
        <p:nvPicPr>
          <p:cNvPr id="6" name="Picture 5">
            <a:extLst>
              <a:ext uri="{FF2B5EF4-FFF2-40B4-BE49-F238E27FC236}">
                <a16:creationId xmlns:a16="http://schemas.microsoft.com/office/drawing/2014/main" id="{61FBBD53-CCAC-469F-BC04-98A719AAEBA1}"/>
              </a:ext>
            </a:extLst>
          </p:cNvPr>
          <p:cNvPicPr/>
          <p:nvPr/>
        </p:nvPicPr>
        <p:blipFill>
          <a:blip r:embed="rId2"/>
          <a:stretch>
            <a:fillRect/>
          </a:stretch>
        </p:blipFill>
        <p:spPr>
          <a:xfrm>
            <a:off x="766505" y="2276872"/>
            <a:ext cx="2941399" cy="3456384"/>
          </a:xfrm>
          <a:prstGeom prst="rect">
            <a:avLst/>
          </a:prstGeom>
        </p:spPr>
      </p:pic>
      <p:sp>
        <p:nvSpPr>
          <p:cNvPr id="7" name="Rectangle 6">
            <a:extLst>
              <a:ext uri="{FF2B5EF4-FFF2-40B4-BE49-F238E27FC236}">
                <a16:creationId xmlns:a16="http://schemas.microsoft.com/office/drawing/2014/main" id="{60723F83-3004-4890-8031-34E69DB5E030}"/>
              </a:ext>
            </a:extLst>
          </p:cNvPr>
          <p:cNvSpPr/>
          <p:nvPr/>
        </p:nvSpPr>
        <p:spPr>
          <a:xfrm>
            <a:off x="4131997" y="2276872"/>
            <a:ext cx="4595946" cy="2585323"/>
          </a:xfrm>
          <a:prstGeom prst="rect">
            <a:avLst/>
          </a:prstGeom>
          <a:solidFill>
            <a:schemeClr val="accent3">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With SPSS we have three methods to calculate descriptive statistics: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Frequencies.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Descriptives.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Explore.</a:t>
            </a:r>
          </a:p>
          <a:p>
            <a:pPr marL="342900" marR="0" lvl="0" indent="-342900" hangingPunct="0">
              <a:spcBef>
                <a:spcPts val="0"/>
              </a:spcBef>
              <a:spcAft>
                <a:spcPts val="0"/>
              </a:spcAft>
              <a:buFont typeface="+mj-lt"/>
              <a:buAutoNum type="arabicPeriod"/>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R="0" lvl="0" hangingPunct="0">
              <a:spcBef>
                <a:spcPts val="0"/>
              </a:spcBef>
              <a:spcAft>
                <a:spcPts val="0"/>
              </a:spcAft>
            </a:pPr>
            <a:r>
              <a:rPr lang="en-GB" dirty="0">
                <a:solidFill>
                  <a:srgbClr val="FF0000"/>
                </a:solidFill>
                <a:latin typeface="Calibri" panose="020F0502020204030204" pitchFamily="34" charset="0"/>
                <a:ea typeface="Times New Roman" panose="02020603050405020304" pitchFamily="18" charset="0"/>
                <a:cs typeface="Calibri" panose="020F0502020204030204" pitchFamily="34" charset="0"/>
              </a:rPr>
              <a:t>Let us look at the Frequencies and Explore methods.</a:t>
            </a:r>
            <a:endPar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5341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D2B19-DE89-4111-B10D-8FC8BDCC173A}"/>
              </a:ext>
            </a:extLst>
          </p:cNvPr>
          <p:cNvSpPr>
            <a:spLocks noGrp="1"/>
          </p:cNvSpPr>
          <p:nvPr>
            <p:ph type="ctrTitle"/>
          </p:nvPr>
        </p:nvSpPr>
        <p:spPr/>
        <p:txBody>
          <a:bodyPr/>
          <a:lstStyle/>
          <a:p>
            <a:r>
              <a:rPr lang="en-GB" dirty="0"/>
              <a:t>SPSS Method 1 Frequencies method</a:t>
            </a:r>
          </a:p>
        </p:txBody>
      </p:sp>
      <p:sp>
        <p:nvSpPr>
          <p:cNvPr id="3" name="Slide Number Placeholder 2">
            <a:extLst>
              <a:ext uri="{FF2B5EF4-FFF2-40B4-BE49-F238E27FC236}">
                <a16:creationId xmlns:a16="http://schemas.microsoft.com/office/drawing/2014/main" id="{18FC204C-616B-4C52-BF78-3CD7A573ED8B}"/>
              </a:ext>
            </a:extLst>
          </p:cNvPr>
          <p:cNvSpPr>
            <a:spLocks noGrp="1"/>
          </p:cNvSpPr>
          <p:nvPr>
            <p:ph type="sldNum" sz="quarter" idx="10"/>
          </p:nvPr>
        </p:nvSpPr>
        <p:spPr/>
        <p:txBody>
          <a:bodyPr/>
          <a:lstStyle/>
          <a:p>
            <a:pPr>
              <a:defRPr/>
            </a:pPr>
            <a:fld id="{DF0093E3-6890-4EE1-A0DE-39D69AD98DE1}" type="slidenum">
              <a:rPr lang="en-GB" smtClean="0"/>
              <a:pPr>
                <a:defRPr/>
              </a:pPr>
              <a:t>11</a:t>
            </a:fld>
            <a:endParaRPr lang="en-GB" dirty="0"/>
          </a:p>
        </p:txBody>
      </p:sp>
      <p:sp>
        <p:nvSpPr>
          <p:cNvPr id="4" name="Footer Placeholder 3">
            <a:extLst>
              <a:ext uri="{FF2B5EF4-FFF2-40B4-BE49-F238E27FC236}">
                <a16:creationId xmlns:a16="http://schemas.microsoft.com/office/drawing/2014/main" id="{A50CAF6C-356D-4E5E-85B4-783B3D8A477D}"/>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86AAC7A4-B9B9-4ADC-ABD6-C64B4389BC9C}"/>
              </a:ext>
            </a:extLst>
          </p:cNvPr>
          <p:cNvSpPr/>
          <p:nvPr/>
        </p:nvSpPr>
        <p:spPr>
          <a:xfrm>
            <a:off x="500034" y="1355451"/>
            <a:ext cx="4071966" cy="923330"/>
          </a:xfrm>
          <a:prstGeom prst="rect">
            <a:avLst/>
          </a:prstGeom>
          <a:solidFill>
            <a:schemeClr val="accent4">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 Statistics &gt; </a:t>
            </a:r>
            <a:r>
              <a:rPr lang="en-GB" u="sng" dirty="0">
                <a:latin typeface="Calibri" panose="020F0502020204030204" pitchFamily="34" charset="0"/>
                <a:ea typeface="Times New Roman" panose="02020603050405020304" pitchFamily="18" charset="0"/>
                <a:cs typeface="Calibri" panose="020F0502020204030204" pitchFamily="34" charset="0"/>
              </a:rPr>
              <a:t>F</a:t>
            </a:r>
            <a:r>
              <a:rPr lang="en-GB" dirty="0">
                <a:latin typeface="Calibri" panose="020F0502020204030204" pitchFamily="34" charset="0"/>
                <a:ea typeface="Times New Roman" panose="02020603050405020304" pitchFamily="18" charset="0"/>
                <a:cs typeface="Calibri" panose="020F0502020204030204" pitchFamily="34" charset="0"/>
              </a:rPr>
              <a:t>requencies. Transfer StatsMark to the </a:t>
            </a:r>
            <a:r>
              <a:rPr lang="en-GB" u="sng" dirty="0">
                <a:latin typeface="Calibri" panose="020F0502020204030204" pitchFamily="34" charset="0"/>
                <a:ea typeface="Times New Roman" panose="02020603050405020304" pitchFamily="18" charset="0"/>
                <a:cs typeface="Calibri" panose="020F0502020204030204" pitchFamily="34" charset="0"/>
              </a:rPr>
              <a:t>V</a:t>
            </a:r>
            <a:r>
              <a:rPr lang="en-GB" dirty="0">
                <a:latin typeface="Calibri" panose="020F0502020204030204" pitchFamily="34" charset="0"/>
                <a:ea typeface="Times New Roman" panose="02020603050405020304" pitchFamily="18" charset="0"/>
                <a:cs typeface="Calibri" panose="020F0502020204030204" pitchFamily="34" charset="0"/>
              </a:rPr>
              <a:t>ariable(s)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5E353868-7194-474D-A593-E786A36447BC}"/>
              </a:ext>
            </a:extLst>
          </p:cNvPr>
          <p:cNvPicPr/>
          <p:nvPr/>
        </p:nvPicPr>
        <p:blipFill>
          <a:blip r:embed="rId2"/>
          <a:stretch>
            <a:fillRect/>
          </a:stretch>
        </p:blipFill>
        <p:spPr>
          <a:xfrm>
            <a:off x="864969" y="2278781"/>
            <a:ext cx="3351886" cy="1900490"/>
          </a:xfrm>
          <a:prstGeom prst="rect">
            <a:avLst/>
          </a:prstGeom>
        </p:spPr>
      </p:pic>
      <p:sp>
        <p:nvSpPr>
          <p:cNvPr id="7" name="Rectangle 6">
            <a:extLst>
              <a:ext uri="{FF2B5EF4-FFF2-40B4-BE49-F238E27FC236}">
                <a16:creationId xmlns:a16="http://schemas.microsoft.com/office/drawing/2014/main" id="{BF125A7E-3E18-4892-B3BC-CBA270BF47E2}"/>
              </a:ext>
            </a:extLst>
          </p:cNvPr>
          <p:cNvSpPr/>
          <p:nvPr/>
        </p:nvSpPr>
        <p:spPr>
          <a:xfrm>
            <a:off x="5004047" y="1353396"/>
            <a:ext cx="3895301" cy="923330"/>
          </a:xfrm>
          <a:prstGeom prst="rect">
            <a:avLst/>
          </a:prstGeom>
          <a:solidFill>
            <a:schemeClr val="accent3">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rPr>
              <a:t>Under Central Tendency choose </a:t>
            </a:r>
            <a:r>
              <a:rPr lang="en-GB" u="sng" dirty="0">
                <a:latin typeface="Calibri" panose="020F0502020204030204" pitchFamily="34" charset="0"/>
                <a:ea typeface="Times New Roman" panose="02020603050405020304" pitchFamily="18" charset="0"/>
              </a:rPr>
              <a:t>M</a:t>
            </a:r>
            <a:r>
              <a:rPr lang="en-GB" dirty="0">
                <a:latin typeface="Calibri" panose="020F0502020204030204" pitchFamily="34" charset="0"/>
                <a:ea typeface="Times New Roman" panose="02020603050405020304" pitchFamily="18" charset="0"/>
              </a:rPr>
              <a:t>ean, Me</a:t>
            </a:r>
            <a:r>
              <a:rPr lang="en-GB" u="sng" dirty="0">
                <a:latin typeface="Calibri" panose="020F0502020204030204" pitchFamily="34" charset="0"/>
                <a:ea typeface="Times New Roman" panose="02020603050405020304" pitchFamily="18" charset="0"/>
              </a:rPr>
              <a:t>d</a:t>
            </a:r>
            <a:r>
              <a:rPr lang="en-GB" dirty="0">
                <a:latin typeface="Calibri" panose="020F0502020204030204" pitchFamily="34" charset="0"/>
                <a:ea typeface="Times New Roman" panose="02020603050405020304" pitchFamily="18" charset="0"/>
              </a:rPr>
              <a:t>ian, and M</a:t>
            </a:r>
            <a:r>
              <a:rPr lang="en-GB" u="sng" dirty="0">
                <a:latin typeface="Calibri" panose="020F0502020204030204" pitchFamily="34" charset="0"/>
                <a:ea typeface="Times New Roman" panose="02020603050405020304" pitchFamily="18" charset="0"/>
              </a:rPr>
              <a:t>o</a:t>
            </a:r>
            <a:r>
              <a:rPr lang="en-GB" dirty="0">
                <a:latin typeface="Calibri" panose="020F0502020204030204" pitchFamily="34" charset="0"/>
                <a:ea typeface="Times New Roman" panose="02020603050405020304" pitchFamily="18" charset="0"/>
              </a:rPr>
              <a:t>de. </a:t>
            </a:r>
            <a:endParaRPr lang="en-GB" dirty="0"/>
          </a:p>
        </p:txBody>
      </p:sp>
      <p:pic>
        <p:nvPicPr>
          <p:cNvPr id="9" name="Picture 8">
            <a:extLst>
              <a:ext uri="{FF2B5EF4-FFF2-40B4-BE49-F238E27FC236}">
                <a16:creationId xmlns:a16="http://schemas.microsoft.com/office/drawing/2014/main" id="{353EF16D-6FB6-4DA0-9401-561008FDA501}"/>
              </a:ext>
            </a:extLst>
          </p:cNvPr>
          <p:cNvPicPr/>
          <p:nvPr/>
        </p:nvPicPr>
        <p:blipFill>
          <a:blip r:embed="rId3"/>
          <a:stretch>
            <a:fillRect/>
          </a:stretch>
        </p:blipFill>
        <p:spPr>
          <a:xfrm>
            <a:off x="2193800" y="4247868"/>
            <a:ext cx="2056223" cy="1709465"/>
          </a:xfrm>
          <a:prstGeom prst="rect">
            <a:avLst/>
          </a:prstGeom>
        </p:spPr>
      </p:pic>
      <p:sp>
        <p:nvSpPr>
          <p:cNvPr id="10" name="TextBox 9">
            <a:extLst>
              <a:ext uri="{FF2B5EF4-FFF2-40B4-BE49-F238E27FC236}">
                <a16:creationId xmlns:a16="http://schemas.microsoft.com/office/drawing/2014/main" id="{D50CD325-594B-432E-93BF-F34728F47187}"/>
              </a:ext>
            </a:extLst>
          </p:cNvPr>
          <p:cNvSpPr txBox="1"/>
          <p:nvPr/>
        </p:nvSpPr>
        <p:spPr>
          <a:xfrm>
            <a:off x="1228402" y="4725144"/>
            <a:ext cx="940823" cy="646331"/>
          </a:xfrm>
          <a:prstGeom prst="rect">
            <a:avLst/>
          </a:prstGeom>
          <a:solidFill>
            <a:schemeClr val="accent2">
              <a:lumMod val="40000"/>
              <a:lumOff val="60000"/>
            </a:schemeClr>
          </a:solidFill>
        </p:spPr>
        <p:txBody>
          <a:bodyPr wrap="square" rtlCol="0">
            <a:spAutoFit/>
          </a:bodyPr>
          <a:lstStyle/>
          <a:p>
            <a:r>
              <a:rPr lang="en-GB" dirty="0"/>
              <a:t>SPSS output</a:t>
            </a:r>
          </a:p>
        </p:txBody>
      </p:sp>
      <p:pic>
        <p:nvPicPr>
          <p:cNvPr id="11" name="Picture 10">
            <a:extLst>
              <a:ext uri="{FF2B5EF4-FFF2-40B4-BE49-F238E27FC236}">
                <a16:creationId xmlns:a16="http://schemas.microsoft.com/office/drawing/2014/main" id="{1F7F709B-38BE-4220-83E5-A390167C9724}"/>
              </a:ext>
            </a:extLst>
          </p:cNvPr>
          <p:cNvPicPr/>
          <p:nvPr/>
        </p:nvPicPr>
        <p:blipFill>
          <a:blip r:embed="rId4"/>
          <a:stretch>
            <a:fillRect/>
          </a:stretch>
        </p:blipFill>
        <p:spPr>
          <a:xfrm>
            <a:off x="5006311" y="2443188"/>
            <a:ext cx="3893037" cy="3061416"/>
          </a:xfrm>
          <a:prstGeom prst="rect">
            <a:avLst/>
          </a:prstGeom>
        </p:spPr>
      </p:pic>
      <p:sp>
        <p:nvSpPr>
          <p:cNvPr id="8" name="Rectangle 7">
            <a:extLst>
              <a:ext uri="{FF2B5EF4-FFF2-40B4-BE49-F238E27FC236}">
                <a16:creationId xmlns:a16="http://schemas.microsoft.com/office/drawing/2014/main" id="{5D577312-DD56-4A35-8C0C-558CBC49343B}"/>
              </a:ext>
            </a:extLst>
          </p:cNvPr>
          <p:cNvSpPr/>
          <p:nvPr/>
        </p:nvSpPr>
        <p:spPr>
          <a:xfrm>
            <a:off x="4887123" y="5504604"/>
            <a:ext cx="2502024" cy="369332"/>
          </a:xfrm>
          <a:prstGeom prst="rect">
            <a:avLst/>
          </a:prstGeom>
        </p:spPr>
        <p:txBody>
          <a:bodyPr wrap="square">
            <a:spAutoFit/>
          </a:bodyPr>
          <a:lstStyle/>
          <a:p>
            <a:r>
              <a:rPr lang="en-GB" dirty="0">
                <a:latin typeface="Calibri" panose="020F0502020204030204" pitchFamily="34" charset="0"/>
              </a:rPr>
              <a:t>Click </a:t>
            </a:r>
            <a:r>
              <a:rPr lang="en-GB" u="sng" dirty="0">
                <a:latin typeface="Calibri" panose="020F0502020204030204" pitchFamily="34" charset="0"/>
              </a:rPr>
              <a:t>C</a:t>
            </a:r>
            <a:r>
              <a:rPr lang="en-GB" dirty="0">
                <a:latin typeface="Calibri" panose="020F0502020204030204" pitchFamily="34" charset="0"/>
              </a:rPr>
              <a:t>ontinue. Click OK</a:t>
            </a:r>
            <a:endParaRPr lang="en-GB" dirty="0"/>
          </a:p>
        </p:txBody>
      </p:sp>
      <p:cxnSp>
        <p:nvCxnSpPr>
          <p:cNvPr id="13" name="Straight Arrow Connector 12">
            <a:extLst>
              <a:ext uri="{FF2B5EF4-FFF2-40B4-BE49-F238E27FC236}">
                <a16:creationId xmlns:a16="http://schemas.microsoft.com/office/drawing/2014/main" id="{50646452-200D-4F78-89FE-865C5B878F76}"/>
              </a:ext>
            </a:extLst>
          </p:cNvPr>
          <p:cNvCxnSpPr/>
          <p:nvPr/>
        </p:nvCxnSpPr>
        <p:spPr>
          <a:xfrm>
            <a:off x="4355976" y="2996952"/>
            <a:ext cx="531147" cy="2320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D7810A2-D8D2-4992-AE05-C7AD3B73BDED}"/>
              </a:ext>
            </a:extLst>
          </p:cNvPr>
          <p:cNvCxnSpPr>
            <a:endCxn id="9" idx="3"/>
          </p:cNvCxnSpPr>
          <p:nvPr/>
        </p:nvCxnSpPr>
        <p:spPr>
          <a:xfrm flipH="1">
            <a:off x="4250023" y="4579220"/>
            <a:ext cx="677124" cy="52338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936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87D8-72AD-4BB0-8CA3-0F72F09E6894}"/>
              </a:ext>
            </a:extLst>
          </p:cNvPr>
          <p:cNvSpPr>
            <a:spLocks noGrp="1"/>
          </p:cNvSpPr>
          <p:nvPr>
            <p:ph type="ctrTitle"/>
          </p:nvPr>
        </p:nvSpPr>
        <p:spPr/>
        <p:txBody>
          <a:bodyPr/>
          <a:lstStyle/>
          <a:p>
            <a:r>
              <a:rPr lang="en-GB" dirty="0"/>
              <a:t>SPSS Method 3 </a:t>
            </a:r>
            <a:r>
              <a:rPr lang="en-GB" u="sng" dirty="0"/>
              <a:t>E</a:t>
            </a:r>
            <a:r>
              <a:rPr lang="en-GB" dirty="0"/>
              <a:t>xplore method</a:t>
            </a:r>
          </a:p>
        </p:txBody>
      </p:sp>
      <p:sp>
        <p:nvSpPr>
          <p:cNvPr id="3" name="Slide Number Placeholder 2">
            <a:extLst>
              <a:ext uri="{FF2B5EF4-FFF2-40B4-BE49-F238E27FC236}">
                <a16:creationId xmlns:a16="http://schemas.microsoft.com/office/drawing/2014/main" id="{5C5C7363-5633-4ECD-BC78-B349FDC9339C}"/>
              </a:ext>
            </a:extLst>
          </p:cNvPr>
          <p:cNvSpPr>
            <a:spLocks noGrp="1"/>
          </p:cNvSpPr>
          <p:nvPr>
            <p:ph type="sldNum" sz="quarter" idx="10"/>
          </p:nvPr>
        </p:nvSpPr>
        <p:spPr/>
        <p:txBody>
          <a:bodyPr/>
          <a:lstStyle/>
          <a:p>
            <a:pPr>
              <a:defRPr/>
            </a:pPr>
            <a:fld id="{DF0093E3-6890-4EE1-A0DE-39D69AD98DE1}" type="slidenum">
              <a:rPr lang="en-GB" smtClean="0"/>
              <a:pPr>
                <a:defRPr/>
              </a:pPr>
              <a:t>12</a:t>
            </a:fld>
            <a:endParaRPr lang="en-GB" dirty="0"/>
          </a:p>
        </p:txBody>
      </p:sp>
      <p:sp>
        <p:nvSpPr>
          <p:cNvPr id="4" name="Footer Placeholder 3">
            <a:extLst>
              <a:ext uri="{FF2B5EF4-FFF2-40B4-BE49-F238E27FC236}">
                <a16:creationId xmlns:a16="http://schemas.microsoft.com/office/drawing/2014/main" id="{D47C485B-EA96-49C0-8170-59EAEB32BF89}"/>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C7896A5D-3FD2-4D64-88D9-06C652909A41}"/>
              </a:ext>
            </a:extLst>
          </p:cNvPr>
          <p:cNvSpPr/>
          <p:nvPr/>
        </p:nvSpPr>
        <p:spPr>
          <a:xfrm>
            <a:off x="611560" y="1268760"/>
            <a:ext cx="3312368" cy="1200329"/>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scriptives &gt; </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xplore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Transfer variable StatsMark to the Variable(s)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B1D35432-0B7F-4ABE-9965-D8905F641384}"/>
              </a:ext>
            </a:extLst>
          </p:cNvPr>
          <p:cNvPicPr/>
          <p:nvPr/>
        </p:nvPicPr>
        <p:blipFill>
          <a:blip r:embed="rId2"/>
          <a:stretch>
            <a:fillRect/>
          </a:stretch>
        </p:blipFill>
        <p:spPr>
          <a:xfrm>
            <a:off x="5004048" y="1313695"/>
            <a:ext cx="3862772" cy="2763377"/>
          </a:xfrm>
          <a:prstGeom prst="rect">
            <a:avLst/>
          </a:prstGeom>
        </p:spPr>
      </p:pic>
      <p:sp>
        <p:nvSpPr>
          <p:cNvPr id="7" name="Rectangle 6">
            <a:extLst>
              <a:ext uri="{FF2B5EF4-FFF2-40B4-BE49-F238E27FC236}">
                <a16:creationId xmlns:a16="http://schemas.microsoft.com/office/drawing/2014/main" id="{79CE3D54-E843-4558-818F-A5C7B04E183B}"/>
              </a:ext>
            </a:extLst>
          </p:cNvPr>
          <p:cNvSpPr/>
          <p:nvPr/>
        </p:nvSpPr>
        <p:spPr>
          <a:xfrm>
            <a:off x="679056" y="4265360"/>
            <a:ext cx="2592288"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Click on </a:t>
            </a:r>
            <a:r>
              <a:rPr lang="en-GB" u="sng" dirty="0">
                <a:latin typeface="Calibri" panose="020F0502020204030204" pitchFamily="34" charset="0"/>
                <a:ea typeface="Times New Roman" panose="02020603050405020304" pitchFamily="18" charset="0"/>
              </a:rPr>
              <a:t>S</a:t>
            </a:r>
            <a:r>
              <a:rPr lang="en-GB" dirty="0">
                <a:latin typeface="Calibri" panose="020F0502020204030204" pitchFamily="34" charset="0"/>
                <a:ea typeface="Times New Roman" panose="02020603050405020304" pitchFamily="18" charset="0"/>
              </a:rPr>
              <a:t>tatistics and choose </a:t>
            </a:r>
            <a:r>
              <a:rPr lang="en-GB" u="sng" dirty="0">
                <a:latin typeface="Calibri" panose="020F0502020204030204" pitchFamily="34" charset="0"/>
                <a:ea typeface="Times New Roman" panose="02020603050405020304" pitchFamily="18" charset="0"/>
              </a:rPr>
              <a:t>D</a:t>
            </a:r>
            <a:r>
              <a:rPr lang="en-GB" dirty="0">
                <a:latin typeface="Calibri" panose="020F0502020204030204" pitchFamily="34" charset="0"/>
                <a:ea typeface="Times New Roman" panose="02020603050405020304" pitchFamily="18" charset="0"/>
              </a:rPr>
              <a:t>escriptives</a:t>
            </a:r>
          </a:p>
        </p:txBody>
      </p:sp>
      <p:pic>
        <p:nvPicPr>
          <p:cNvPr id="8" name="Picture 7">
            <a:extLst>
              <a:ext uri="{FF2B5EF4-FFF2-40B4-BE49-F238E27FC236}">
                <a16:creationId xmlns:a16="http://schemas.microsoft.com/office/drawing/2014/main" id="{98A7E32A-D8F4-4BB8-808D-689C49319B81}"/>
              </a:ext>
            </a:extLst>
          </p:cNvPr>
          <p:cNvPicPr/>
          <p:nvPr/>
        </p:nvPicPr>
        <p:blipFill>
          <a:blip r:embed="rId3"/>
          <a:stretch>
            <a:fillRect/>
          </a:stretch>
        </p:blipFill>
        <p:spPr>
          <a:xfrm>
            <a:off x="3059832" y="4280041"/>
            <a:ext cx="2286000" cy="1657985"/>
          </a:xfrm>
          <a:prstGeom prst="rect">
            <a:avLst/>
          </a:prstGeom>
        </p:spPr>
      </p:pic>
      <p:sp>
        <p:nvSpPr>
          <p:cNvPr id="9" name="Rectangle 8">
            <a:extLst>
              <a:ext uri="{FF2B5EF4-FFF2-40B4-BE49-F238E27FC236}">
                <a16:creationId xmlns:a16="http://schemas.microsoft.com/office/drawing/2014/main" id="{B5DBDE5B-EEA4-4AC2-802A-B65B332D83F8}"/>
              </a:ext>
            </a:extLst>
          </p:cNvPr>
          <p:cNvSpPr/>
          <p:nvPr/>
        </p:nvSpPr>
        <p:spPr>
          <a:xfrm>
            <a:off x="5508104" y="5221139"/>
            <a:ext cx="1716782" cy="646331"/>
          </a:xfrm>
          <a:prstGeom prst="rect">
            <a:avLst/>
          </a:prstGeom>
        </p:spPr>
        <p:txBody>
          <a:bodyPr wrap="square">
            <a:spAutoFit/>
          </a:bodyPr>
          <a:lstStyle/>
          <a:p>
            <a:pPr hangingPunct="0"/>
            <a:r>
              <a:rPr lang="en-GB" dirty="0"/>
              <a:t>Click </a:t>
            </a:r>
            <a:r>
              <a:rPr lang="en-GB" u="sng" dirty="0"/>
              <a:t>C</a:t>
            </a:r>
            <a:r>
              <a:rPr lang="en-GB" dirty="0"/>
              <a:t>ontinue</a:t>
            </a:r>
          </a:p>
          <a:p>
            <a:pPr hangingPunct="0"/>
            <a:r>
              <a:rPr lang="en-GB" dirty="0"/>
              <a:t>Click OK</a:t>
            </a:r>
          </a:p>
        </p:txBody>
      </p:sp>
    </p:spTree>
    <p:extLst>
      <p:ext uri="{BB962C8B-B14F-4D97-AF65-F5344CB8AC3E}">
        <p14:creationId xmlns:p14="http://schemas.microsoft.com/office/powerpoint/2010/main" val="2121947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1A18A-6D0A-4596-9960-2316C9C8269E}"/>
              </a:ext>
            </a:extLst>
          </p:cNvPr>
          <p:cNvSpPr>
            <a:spLocks noGrp="1"/>
          </p:cNvSpPr>
          <p:nvPr>
            <p:ph type="ctrTitle"/>
          </p:nvPr>
        </p:nvSpPr>
        <p:spPr>
          <a:xfrm>
            <a:off x="500034" y="285728"/>
            <a:ext cx="8392446" cy="714380"/>
          </a:xfrm>
        </p:spPr>
        <p:txBody>
          <a:bodyPr/>
          <a:lstStyle/>
          <a:p>
            <a:r>
              <a:rPr lang="en-GB" dirty="0"/>
              <a:t>SPSS Method 3 </a:t>
            </a:r>
            <a:r>
              <a:rPr lang="en-GB" u="sng" dirty="0"/>
              <a:t>E</a:t>
            </a:r>
            <a:r>
              <a:rPr lang="en-GB" dirty="0"/>
              <a:t>xplore method continued</a:t>
            </a:r>
          </a:p>
        </p:txBody>
      </p:sp>
      <p:sp>
        <p:nvSpPr>
          <p:cNvPr id="3" name="Slide Number Placeholder 2">
            <a:extLst>
              <a:ext uri="{FF2B5EF4-FFF2-40B4-BE49-F238E27FC236}">
                <a16:creationId xmlns:a16="http://schemas.microsoft.com/office/drawing/2014/main" id="{436D805A-5779-4B98-9259-97C9BDF5685D}"/>
              </a:ext>
            </a:extLst>
          </p:cNvPr>
          <p:cNvSpPr>
            <a:spLocks noGrp="1"/>
          </p:cNvSpPr>
          <p:nvPr>
            <p:ph type="sldNum" sz="quarter" idx="10"/>
          </p:nvPr>
        </p:nvSpPr>
        <p:spPr/>
        <p:txBody>
          <a:bodyPr/>
          <a:lstStyle/>
          <a:p>
            <a:pPr>
              <a:defRPr/>
            </a:pPr>
            <a:fld id="{DF0093E3-6890-4EE1-A0DE-39D69AD98DE1}" type="slidenum">
              <a:rPr lang="en-GB" smtClean="0"/>
              <a:pPr>
                <a:defRPr/>
              </a:pPr>
              <a:t>13</a:t>
            </a:fld>
            <a:endParaRPr lang="en-GB" dirty="0"/>
          </a:p>
        </p:txBody>
      </p:sp>
      <p:sp>
        <p:nvSpPr>
          <p:cNvPr id="4" name="Footer Placeholder 3">
            <a:extLst>
              <a:ext uri="{FF2B5EF4-FFF2-40B4-BE49-F238E27FC236}">
                <a16:creationId xmlns:a16="http://schemas.microsoft.com/office/drawing/2014/main" id="{A12E94BF-BD80-4B1F-A2E0-1ABBF13939ED}"/>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853EBE74-F218-4A76-9342-0844CBCDB8D4}"/>
              </a:ext>
            </a:extLst>
          </p:cNvPr>
          <p:cNvPicPr/>
          <p:nvPr/>
        </p:nvPicPr>
        <p:blipFill>
          <a:blip r:embed="rId2"/>
          <a:stretch>
            <a:fillRect/>
          </a:stretch>
        </p:blipFill>
        <p:spPr>
          <a:xfrm>
            <a:off x="3275856" y="1375679"/>
            <a:ext cx="5472608" cy="3997538"/>
          </a:xfrm>
          <a:prstGeom prst="rect">
            <a:avLst/>
          </a:prstGeom>
        </p:spPr>
      </p:pic>
      <p:sp>
        <p:nvSpPr>
          <p:cNvPr id="6" name="TextBox 5">
            <a:extLst>
              <a:ext uri="{FF2B5EF4-FFF2-40B4-BE49-F238E27FC236}">
                <a16:creationId xmlns:a16="http://schemas.microsoft.com/office/drawing/2014/main" id="{CDCA1F2C-0C08-4D11-9FB1-4079F57DDDD8}"/>
              </a:ext>
            </a:extLst>
          </p:cNvPr>
          <p:cNvSpPr txBox="1"/>
          <p:nvPr/>
        </p:nvSpPr>
        <p:spPr>
          <a:xfrm>
            <a:off x="755576" y="1375679"/>
            <a:ext cx="1505540" cy="369332"/>
          </a:xfrm>
          <a:prstGeom prst="rect">
            <a:avLst/>
          </a:prstGeom>
          <a:solidFill>
            <a:schemeClr val="accent2">
              <a:lumMod val="40000"/>
              <a:lumOff val="60000"/>
            </a:schemeClr>
          </a:solidFill>
        </p:spPr>
        <p:txBody>
          <a:bodyPr wrap="none" rtlCol="0">
            <a:spAutoFit/>
          </a:bodyPr>
          <a:lstStyle/>
          <a:p>
            <a:r>
              <a:rPr lang="en-GB" dirty="0"/>
              <a:t>SPSS output</a:t>
            </a:r>
          </a:p>
        </p:txBody>
      </p:sp>
      <p:sp>
        <p:nvSpPr>
          <p:cNvPr id="7" name="TextBox 6">
            <a:extLst>
              <a:ext uri="{FF2B5EF4-FFF2-40B4-BE49-F238E27FC236}">
                <a16:creationId xmlns:a16="http://schemas.microsoft.com/office/drawing/2014/main" id="{DF3C5182-3B1F-423A-A740-45A1E7A9F82A}"/>
              </a:ext>
            </a:extLst>
          </p:cNvPr>
          <p:cNvSpPr txBox="1"/>
          <p:nvPr/>
        </p:nvSpPr>
        <p:spPr>
          <a:xfrm>
            <a:off x="1487066" y="3092936"/>
            <a:ext cx="1656184" cy="1200329"/>
          </a:xfrm>
          <a:prstGeom prst="rect">
            <a:avLst/>
          </a:prstGeom>
          <a:noFill/>
        </p:spPr>
        <p:txBody>
          <a:bodyPr wrap="square" rtlCol="0">
            <a:spAutoFit/>
          </a:bodyPr>
          <a:lstStyle/>
          <a:p>
            <a:r>
              <a:rPr lang="en-GB" dirty="0"/>
              <a:t>This provides a range of descriptive statistics</a:t>
            </a:r>
          </a:p>
        </p:txBody>
      </p:sp>
    </p:spTree>
    <p:extLst>
      <p:ext uri="{BB962C8B-B14F-4D97-AF65-F5344CB8AC3E}">
        <p14:creationId xmlns:p14="http://schemas.microsoft.com/office/powerpoint/2010/main" val="3942337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00063" y="285750"/>
            <a:ext cx="6929437" cy="714375"/>
          </a:xfrm>
        </p:spPr>
        <p:txBody>
          <a:bodyPr/>
          <a:lstStyle/>
          <a:p>
            <a:r>
              <a:rPr lang="en-GB">
                <a:latin typeface="Arial" charset="0"/>
                <a:cs typeface="Arial" charset="0"/>
              </a:rPr>
              <a:t>Dispersion (or spread or variation)</a:t>
            </a:r>
          </a:p>
        </p:txBody>
      </p:sp>
      <p:sp>
        <p:nvSpPr>
          <p:cNvPr id="3" name="Slide Number Placeholder 2"/>
          <p:cNvSpPr>
            <a:spLocks noGrp="1"/>
          </p:cNvSpPr>
          <p:nvPr>
            <p:ph type="sldNum" sz="quarter" idx="10"/>
          </p:nvPr>
        </p:nvSpPr>
        <p:spPr/>
        <p:txBody>
          <a:bodyPr/>
          <a:lstStyle/>
          <a:p>
            <a:pPr>
              <a:defRPr/>
            </a:pPr>
            <a:fld id="{DC40B4D2-979B-469F-BFA1-EB52E832391E}" type="slidenum">
              <a:rPr lang="en-GB" smtClean="0"/>
              <a:pPr>
                <a:defRPr/>
              </a:pPr>
              <a:t>14</a:t>
            </a:fld>
            <a:endParaRPr lang="en-GB" dirty="0"/>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5365" name="TextBox 4"/>
          <p:cNvSpPr txBox="1">
            <a:spLocks noChangeArrowheads="1"/>
          </p:cNvSpPr>
          <p:nvPr/>
        </p:nvSpPr>
        <p:spPr bwMode="auto">
          <a:xfrm>
            <a:off x="500063" y="1219572"/>
            <a:ext cx="8358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two most commonly used measures of dispersion are: standard deviation and semi interquartile range.</a:t>
            </a:r>
          </a:p>
        </p:txBody>
      </p:sp>
      <p:sp>
        <p:nvSpPr>
          <p:cNvPr id="15367" name="TextBox 8"/>
          <p:cNvSpPr txBox="1">
            <a:spLocks noChangeArrowheads="1"/>
          </p:cNvSpPr>
          <p:nvPr/>
        </p:nvSpPr>
        <p:spPr bwMode="auto">
          <a:xfrm>
            <a:off x="4986646" y="2420888"/>
            <a:ext cx="3744989" cy="2308324"/>
          </a:xfrm>
          <a:prstGeom prst="rect">
            <a:avLst/>
          </a:prstGeom>
          <a:solidFill>
            <a:schemeClr val="accent2">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Let us say the means of the two distributions, A and B, were 4000 and 5000 respectively. </a:t>
            </a:r>
          </a:p>
          <a:p>
            <a:pPr eaLnBrk="1" hangingPunct="1"/>
            <a:endParaRPr lang="en-GB" dirty="0"/>
          </a:p>
          <a:p>
            <a:pPr eaLnBrk="1" hangingPunct="1"/>
            <a:r>
              <a:rPr lang="en-GB" dirty="0"/>
              <a:t>As you can see their shapes are very different, with B being far more spread out compared to distribution A.</a:t>
            </a:r>
          </a:p>
        </p:txBody>
      </p:sp>
      <p:sp>
        <p:nvSpPr>
          <p:cNvPr id="15368" name="TextBox 10"/>
          <p:cNvSpPr txBox="1">
            <a:spLocks noChangeArrowheads="1"/>
          </p:cNvSpPr>
          <p:nvPr/>
        </p:nvSpPr>
        <p:spPr bwMode="auto">
          <a:xfrm>
            <a:off x="714375" y="4992316"/>
            <a:ext cx="8001000" cy="923925"/>
          </a:xfrm>
          <a:prstGeom prst="rect">
            <a:avLst/>
          </a:prstGeom>
          <a:solidFill>
            <a:schemeClr val="accent3">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We now need to provide a measure for the degree of spread (or dispersion) within the data set: range, variance, standard deviation, quartile range, and interquartile range.</a:t>
            </a:r>
          </a:p>
        </p:txBody>
      </p:sp>
      <p:pic>
        <p:nvPicPr>
          <p:cNvPr id="9" name="Picture 8">
            <a:extLst>
              <a:ext uri="{FF2B5EF4-FFF2-40B4-BE49-F238E27FC236}">
                <a16:creationId xmlns:a16="http://schemas.microsoft.com/office/drawing/2014/main" id="{ADEDCC3A-AEB2-43B9-BCA0-E857CFA62585}"/>
              </a:ext>
            </a:extLst>
          </p:cNvPr>
          <p:cNvPicPr/>
          <p:nvPr/>
        </p:nvPicPr>
        <p:blipFill>
          <a:blip r:embed="rId2"/>
          <a:stretch>
            <a:fillRect/>
          </a:stretch>
        </p:blipFill>
        <p:spPr>
          <a:xfrm>
            <a:off x="755575" y="1865684"/>
            <a:ext cx="4104457" cy="3075483"/>
          </a:xfrm>
          <a:prstGeom prst="rect">
            <a:avLst/>
          </a:prstGeom>
        </p:spPr>
      </p:pic>
    </p:spTree>
    <p:extLst>
      <p:ext uri="{BB962C8B-B14F-4D97-AF65-F5344CB8AC3E}">
        <p14:creationId xmlns:p14="http://schemas.microsoft.com/office/powerpoint/2010/main" val="2401357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500063" y="285750"/>
            <a:ext cx="6929437" cy="714375"/>
          </a:xfrm>
        </p:spPr>
        <p:txBody>
          <a:bodyPr/>
          <a:lstStyle/>
          <a:p>
            <a:r>
              <a:rPr lang="en-GB">
                <a:latin typeface="Arial" charset="0"/>
                <a:cs typeface="Arial" charset="0"/>
              </a:rPr>
              <a:t>Measures of Dispersion - Definitions</a:t>
            </a:r>
          </a:p>
        </p:txBody>
      </p:sp>
      <p:sp>
        <p:nvSpPr>
          <p:cNvPr id="3" name="Slide Number Placeholder 2"/>
          <p:cNvSpPr>
            <a:spLocks noGrp="1"/>
          </p:cNvSpPr>
          <p:nvPr>
            <p:ph type="sldNum" sz="quarter" idx="10"/>
          </p:nvPr>
        </p:nvSpPr>
        <p:spPr/>
        <p:txBody>
          <a:bodyPr/>
          <a:lstStyle/>
          <a:p>
            <a:pPr>
              <a:defRPr/>
            </a:pPr>
            <a:fld id="{67802604-2382-44FC-A3EE-86246AFB7651}" type="slidenum">
              <a:rPr lang="en-GB" smtClean="0"/>
              <a:pPr>
                <a:defRPr/>
              </a:pPr>
              <a:t>15</a:t>
            </a:fld>
            <a:endParaRPr lang="en-GB" dirty="0"/>
          </a:p>
        </p:txBody>
      </p:sp>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7413" name="TextBox 5"/>
          <p:cNvSpPr txBox="1">
            <a:spLocks noChangeArrowheads="1"/>
          </p:cNvSpPr>
          <p:nvPr/>
        </p:nvSpPr>
        <p:spPr bwMode="auto">
          <a:xfrm>
            <a:off x="667028" y="1340768"/>
            <a:ext cx="8248972"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Calibri" pitchFamily="34" charset="0"/>
              <a:buAutoNum type="arabicPeriod"/>
            </a:pPr>
            <a:r>
              <a:rPr lang="en-GB" dirty="0">
                <a:solidFill>
                  <a:srgbClr val="FF0000"/>
                </a:solidFill>
              </a:rPr>
              <a:t>Range</a:t>
            </a:r>
            <a:r>
              <a:rPr lang="en-GB" dirty="0"/>
              <a:t> – difference between smallest and largest value.</a:t>
            </a:r>
          </a:p>
          <a:p>
            <a:pPr eaLnBrk="1" hangingPunct="1">
              <a:buFont typeface="Calibri" pitchFamily="34" charset="0"/>
              <a:buAutoNum type="arabicPeriod"/>
            </a:pPr>
            <a:endParaRPr lang="en-GB" dirty="0"/>
          </a:p>
          <a:p>
            <a:pPr eaLnBrk="1" hangingPunct="1">
              <a:buFont typeface="Calibri" pitchFamily="34" charset="0"/>
              <a:buAutoNum type="arabicPeriod"/>
            </a:pPr>
            <a:r>
              <a:rPr lang="en-GB" dirty="0">
                <a:solidFill>
                  <a:srgbClr val="7030A0"/>
                </a:solidFill>
              </a:rPr>
              <a:t>Variance</a:t>
            </a:r>
            <a:r>
              <a:rPr lang="en-GB" dirty="0"/>
              <a:t> - measure of the average squared deviations of data values about the mean.</a:t>
            </a:r>
          </a:p>
          <a:p>
            <a:pPr eaLnBrk="1" hangingPunct="1">
              <a:buFont typeface="Calibri" pitchFamily="34" charset="0"/>
              <a:buAutoNum type="arabicPeriod"/>
            </a:pPr>
            <a:endParaRPr lang="en-GB" dirty="0"/>
          </a:p>
          <a:p>
            <a:pPr eaLnBrk="1" hangingPunct="1">
              <a:buFont typeface="Calibri" pitchFamily="34" charset="0"/>
              <a:buAutoNum type="arabicPeriod"/>
            </a:pPr>
            <a:r>
              <a:rPr lang="en-GB" dirty="0">
                <a:solidFill>
                  <a:srgbClr val="FF0000"/>
                </a:solidFill>
              </a:rPr>
              <a:t>Standard deviation</a:t>
            </a:r>
            <a:r>
              <a:rPr lang="en-GB" dirty="0"/>
              <a:t> - most popular measure of dispersion (standard deviation is simply the square root of the variance)</a:t>
            </a:r>
          </a:p>
          <a:p>
            <a:pPr eaLnBrk="1" hangingPunct="1">
              <a:buFont typeface="Calibri" pitchFamily="34" charset="0"/>
              <a:buAutoNum type="arabicPeriod"/>
            </a:pPr>
            <a:endParaRPr lang="en-GB" dirty="0"/>
          </a:p>
          <a:p>
            <a:pPr eaLnBrk="1" hangingPunct="1">
              <a:buFont typeface="Calibri" pitchFamily="34" charset="0"/>
              <a:buAutoNum type="arabicPeriod"/>
            </a:pPr>
            <a:r>
              <a:rPr lang="en-GB" dirty="0">
                <a:solidFill>
                  <a:srgbClr val="7030A0"/>
                </a:solidFill>
              </a:rPr>
              <a:t>Interquartile range</a:t>
            </a:r>
            <a:r>
              <a:rPr lang="en-GB" dirty="0"/>
              <a:t> – distance between the third and first quartile (middle 50% of distribution).</a:t>
            </a:r>
          </a:p>
          <a:p>
            <a:pPr eaLnBrk="1" hangingPunct="1">
              <a:buFont typeface="Calibri" pitchFamily="34" charset="0"/>
              <a:buAutoNum type="arabicPeriod"/>
            </a:pPr>
            <a:endParaRPr lang="en-GB" dirty="0"/>
          </a:p>
          <a:p>
            <a:pPr eaLnBrk="1" hangingPunct="1">
              <a:buFont typeface="Calibri" pitchFamily="34" charset="0"/>
              <a:buAutoNum type="arabicPeriod"/>
            </a:pPr>
            <a:r>
              <a:rPr lang="en-GB" dirty="0">
                <a:solidFill>
                  <a:srgbClr val="FF0000"/>
                </a:solidFill>
              </a:rPr>
              <a:t>Semi-interquartile range</a:t>
            </a:r>
            <a:r>
              <a:rPr lang="en-GB" dirty="0"/>
              <a:t> – half the distance between the third and first quartile</a:t>
            </a:r>
          </a:p>
        </p:txBody>
      </p:sp>
    </p:spTree>
    <p:extLst>
      <p:ext uri="{BB962C8B-B14F-4D97-AF65-F5344CB8AC3E}">
        <p14:creationId xmlns:p14="http://schemas.microsoft.com/office/powerpoint/2010/main" val="563187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500063" y="285750"/>
            <a:ext cx="6929437" cy="714375"/>
          </a:xfrm>
        </p:spPr>
        <p:txBody>
          <a:bodyPr/>
          <a:lstStyle/>
          <a:p>
            <a:r>
              <a:rPr lang="en-GB">
                <a:latin typeface="Arial" charset="0"/>
                <a:cs typeface="Arial" charset="0"/>
              </a:rPr>
              <a:t>Percentiles and Quartiles</a:t>
            </a:r>
          </a:p>
        </p:txBody>
      </p:sp>
      <p:sp>
        <p:nvSpPr>
          <p:cNvPr id="3" name="Slide Number Placeholder 2"/>
          <p:cNvSpPr>
            <a:spLocks noGrp="1"/>
          </p:cNvSpPr>
          <p:nvPr>
            <p:ph type="sldNum" sz="quarter" idx="10"/>
          </p:nvPr>
        </p:nvSpPr>
        <p:spPr/>
        <p:txBody>
          <a:bodyPr/>
          <a:lstStyle/>
          <a:p>
            <a:pPr>
              <a:defRPr/>
            </a:pPr>
            <a:fld id="{142C21D6-234E-4CB4-8210-38B4DEEE8B54}" type="slidenum">
              <a:rPr lang="en-GB" smtClean="0"/>
              <a:pPr>
                <a:defRPr/>
              </a:pPr>
              <a:t>16</a:t>
            </a:fld>
            <a:endParaRPr lang="en-GB" dirty="0"/>
          </a:p>
        </p:txBody>
      </p:sp>
      <p:sp>
        <p:nvSpPr>
          <p:cNvPr id="1331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3317" name="TextBox 6"/>
          <p:cNvSpPr txBox="1">
            <a:spLocks noChangeArrowheads="1"/>
          </p:cNvSpPr>
          <p:nvPr/>
        </p:nvSpPr>
        <p:spPr bwMode="auto">
          <a:xfrm>
            <a:off x="571500" y="1357313"/>
            <a:ext cx="828675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The median is defined as the middle number which corresponds to the 50</a:t>
            </a:r>
            <a:r>
              <a:rPr lang="en-GB" baseline="30000"/>
              <a:t>th</a:t>
            </a:r>
            <a:r>
              <a:rPr lang="en-GB"/>
              <a:t> percentile for a list of ordered numbers. A percentile is the value of a variable below which a certain percent of observations fall e.g. the 40th percentile is the value below which 40 percent of the observations may be found.</a:t>
            </a:r>
          </a:p>
          <a:p>
            <a:pPr eaLnBrk="1" hangingPunct="1"/>
            <a:endParaRPr lang="en-GB"/>
          </a:p>
          <a:p>
            <a:pPr eaLnBrk="1" hangingPunct="1"/>
            <a:endParaRPr lang="en-GB"/>
          </a:p>
          <a:p>
            <a:pPr eaLnBrk="1" hangingPunct="1"/>
            <a:r>
              <a:rPr lang="en-GB"/>
              <a:t>Quartiles tell us that the data set is split into 4 parts with each part having an equal number of values. </a:t>
            </a:r>
          </a:p>
          <a:p>
            <a:pPr eaLnBrk="1" hangingPunct="1"/>
            <a:endParaRPr lang="en-GB"/>
          </a:p>
          <a:p>
            <a:pPr eaLnBrk="1" hangingPunct="1"/>
            <a:endParaRPr lang="en-GB"/>
          </a:p>
          <a:p>
            <a:pPr eaLnBrk="1" hangingPunct="1"/>
            <a:endParaRPr lang="en-GB"/>
          </a:p>
          <a:p>
            <a:pPr eaLnBrk="1" hangingPunct="1"/>
            <a:endParaRPr lang="en-GB"/>
          </a:p>
          <a:p>
            <a:pPr eaLnBrk="1" hangingPunct="1"/>
            <a:r>
              <a:rPr lang="en-GB"/>
              <a:t>For and data sets we have 3 quartiles: (i) first quartile Q</a:t>
            </a:r>
            <a:r>
              <a:rPr lang="en-GB" baseline="-25000"/>
              <a:t>1</a:t>
            </a:r>
            <a:r>
              <a:rPr lang="en-GB"/>
              <a:t>, (ii) second quartile, Q</a:t>
            </a:r>
            <a:r>
              <a:rPr lang="en-GB" baseline="-25000"/>
              <a:t>2</a:t>
            </a:r>
            <a:r>
              <a:rPr lang="en-GB"/>
              <a:t>, and (iii) third quartile, Q</a:t>
            </a:r>
            <a:r>
              <a:rPr lang="en-GB" baseline="-25000"/>
              <a:t>3</a:t>
            </a:r>
            <a:r>
              <a:rPr lang="en-GB"/>
              <a:t>.</a:t>
            </a:r>
          </a:p>
        </p:txBody>
      </p:sp>
      <p:cxnSp>
        <p:nvCxnSpPr>
          <p:cNvPr id="9" name="Straight Connector 8"/>
          <p:cNvCxnSpPr/>
          <p:nvPr/>
        </p:nvCxnSpPr>
        <p:spPr>
          <a:xfrm>
            <a:off x="2428875" y="4071938"/>
            <a:ext cx="4286250"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3428206" y="4001294"/>
            <a:ext cx="142875"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4501356" y="3999707"/>
            <a:ext cx="142875"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5572919" y="3999707"/>
            <a:ext cx="142875" cy="15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3322" name="TextBox 13"/>
          <p:cNvSpPr txBox="1">
            <a:spLocks noChangeArrowheads="1"/>
          </p:cNvSpPr>
          <p:nvPr/>
        </p:nvSpPr>
        <p:spPr bwMode="auto">
          <a:xfrm>
            <a:off x="3714750" y="3714750"/>
            <a:ext cx="642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25%</a:t>
            </a:r>
          </a:p>
        </p:txBody>
      </p:sp>
      <p:sp>
        <p:nvSpPr>
          <p:cNvPr id="13323" name="TextBox 14"/>
          <p:cNvSpPr txBox="1">
            <a:spLocks noChangeArrowheads="1"/>
          </p:cNvSpPr>
          <p:nvPr/>
        </p:nvSpPr>
        <p:spPr bwMode="auto">
          <a:xfrm>
            <a:off x="4786313" y="3714750"/>
            <a:ext cx="642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25%</a:t>
            </a:r>
          </a:p>
        </p:txBody>
      </p:sp>
      <p:sp>
        <p:nvSpPr>
          <p:cNvPr id="13324" name="TextBox 15"/>
          <p:cNvSpPr txBox="1">
            <a:spLocks noChangeArrowheads="1"/>
          </p:cNvSpPr>
          <p:nvPr/>
        </p:nvSpPr>
        <p:spPr bwMode="auto">
          <a:xfrm>
            <a:off x="5857875" y="3714750"/>
            <a:ext cx="642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25%</a:t>
            </a:r>
          </a:p>
        </p:txBody>
      </p:sp>
      <p:sp>
        <p:nvSpPr>
          <p:cNvPr id="13325" name="TextBox 16"/>
          <p:cNvSpPr txBox="1">
            <a:spLocks noChangeArrowheads="1"/>
          </p:cNvSpPr>
          <p:nvPr/>
        </p:nvSpPr>
        <p:spPr bwMode="auto">
          <a:xfrm>
            <a:off x="2643188" y="3714750"/>
            <a:ext cx="642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25%</a:t>
            </a:r>
          </a:p>
        </p:txBody>
      </p:sp>
      <p:sp>
        <p:nvSpPr>
          <p:cNvPr id="13326" name="TextBox 17"/>
          <p:cNvSpPr txBox="1">
            <a:spLocks noChangeArrowheads="1"/>
          </p:cNvSpPr>
          <p:nvPr/>
        </p:nvSpPr>
        <p:spPr bwMode="auto">
          <a:xfrm>
            <a:off x="3286125" y="4143375"/>
            <a:ext cx="500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Q</a:t>
            </a:r>
            <a:r>
              <a:rPr lang="en-GB" baseline="-25000"/>
              <a:t>1</a:t>
            </a:r>
          </a:p>
        </p:txBody>
      </p:sp>
      <p:sp>
        <p:nvSpPr>
          <p:cNvPr id="13327" name="TextBox 18"/>
          <p:cNvSpPr txBox="1">
            <a:spLocks noChangeArrowheads="1"/>
          </p:cNvSpPr>
          <p:nvPr/>
        </p:nvSpPr>
        <p:spPr bwMode="auto">
          <a:xfrm>
            <a:off x="4357688" y="4143375"/>
            <a:ext cx="500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Q</a:t>
            </a:r>
            <a:r>
              <a:rPr lang="en-GB" baseline="-25000"/>
              <a:t>2</a:t>
            </a:r>
          </a:p>
        </p:txBody>
      </p:sp>
      <p:sp>
        <p:nvSpPr>
          <p:cNvPr id="13328" name="TextBox 19"/>
          <p:cNvSpPr txBox="1">
            <a:spLocks noChangeArrowheads="1"/>
          </p:cNvSpPr>
          <p:nvPr/>
        </p:nvSpPr>
        <p:spPr bwMode="auto">
          <a:xfrm>
            <a:off x="5429250" y="4143375"/>
            <a:ext cx="500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Q</a:t>
            </a:r>
            <a:r>
              <a:rPr lang="en-GB" baseline="-25000"/>
              <a:t>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500063" y="285750"/>
            <a:ext cx="6929437" cy="714375"/>
          </a:xfrm>
        </p:spPr>
        <p:txBody>
          <a:bodyPr/>
          <a:lstStyle/>
          <a:p>
            <a:r>
              <a:rPr lang="en-GB" dirty="0">
                <a:latin typeface="Arial" charset="0"/>
                <a:cs typeface="Arial" charset="0"/>
              </a:rPr>
              <a:t>Percentiles and Quartiles continued</a:t>
            </a:r>
          </a:p>
        </p:txBody>
      </p:sp>
      <p:sp>
        <p:nvSpPr>
          <p:cNvPr id="3" name="Slide Number Placeholder 2"/>
          <p:cNvSpPr>
            <a:spLocks noGrp="1"/>
          </p:cNvSpPr>
          <p:nvPr>
            <p:ph type="sldNum" sz="quarter" idx="10"/>
          </p:nvPr>
        </p:nvSpPr>
        <p:spPr/>
        <p:txBody>
          <a:bodyPr/>
          <a:lstStyle/>
          <a:p>
            <a:pPr>
              <a:defRPr/>
            </a:pPr>
            <a:fld id="{39232CFD-F3E2-4EF3-8FF8-1F9002A3AF21}" type="slidenum">
              <a:rPr lang="en-GB" smtClean="0"/>
              <a:pPr>
                <a:defRPr/>
              </a:pPr>
              <a:t>17</a:t>
            </a:fld>
            <a:endParaRPr lang="en-GB" dirty="0"/>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9" name="TextBox 7"/>
          <p:cNvSpPr txBox="1">
            <a:spLocks noChangeArrowheads="1"/>
          </p:cNvSpPr>
          <p:nvPr/>
        </p:nvSpPr>
        <p:spPr bwMode="auto">
          <a:xfrm>
            <a:off x="555022" y="1268760"/>
            <a:ext cx="21980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Example 2.2</a:t>
            </a:r>
          </a:p>
        </p:txBody>
      </p:sp>
      <p:sp>
        <p:nvSpPr>
          <p:cNvPr id="2" name="Rectangle 1">
            <a:extLst>
              <a:ext uri="{FF2B5EF4-FFF2-40B4-BE49-F238E27FC236}">
                <a16:creationId xmlns:a16="http://schemas.microsoft.com/office/drawing/2014/main" id="{03913838-88E7-4BBB-AF80-1B0C05B524FA}"/>
              </a:ext>
            </a:extLst>
          </p:cNvPr>
          <p:cNvSpPr/>
          <p:nvPr/>
        </p:nvSpPr>
        <p:spPr>
          <a:xfrm>
            <a:off x="536808" y="1642749"/>
            <a:ext cx="174746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First Quartile, Q</a:t>
            </a:r>
            <a:r>
              <a:rPr lang="en-GB" baseline="-25000" dirty="0">
                <a:latin typeface="Calibri" panose="020F0502020204030204" pitchFamily="34" charset="0"/>
                <a:ea typeface="Times New Roman" panose="02020603050405020304" pitchFamily="18" charset="0"/>
              </a:rPr>
              <a:t>1</a:t>
            </a:r>
            <a:endParaRPr lang="en-GB" dirty="0"/>
          </a:p>
        </p:txBody>
      </p:sp>
      <p:sp>
        <p:nvSpPr>
          <p:cNvPr id="4" name="Rectangle 3">
            <a:extLst>
              <a:ext uri="{FF2B5EF4-FFF2-40B4-BE49-F238E27FC236}">
                <a16:creationId xmlns:a16="http://schemas.microsoft.com/office/drawing/2014/main" id="{567505B2-5503-4E90-AB92-A06C721D6651}"/>
              </a:ext>
            </a:extLst>
          </p:cNvPr>
          <p:cNvSpPr/>
          <p:nvPr/>
        </p:nvSpPr>
        <p:spPr>
          <a:xfrm>
            <a:off x="548932" y="2084378"/>
            <a:ext cx="8271540"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The </a:t>
            </a:r>
            <a:r>
              <a:rPr lang="en-GB" b="1" dirty="0">
                <a:latin typeface="Calibri" panose="020F0502020204030204" pitchFamily="34" charset="0"/>
                <a:ea typeface="Times New Roman" panose="02020603050405020304" pitchFamily="18" charset="0"/>
              </a:rPr>
              <a:t>first quartile</a:t>
            </a:r>
            <a:r>
              <a:rPr lang="en-GB" dirty="0">
                <a:latin typeface="Calibri" panose="020F0502020204030204" pitchFamily="34" charset="0"/>
                <a:ea typeface="Times New Roman" panose="02020603050405020304" pitchFamily="18" charset="0"/>
              </a:rPr>
              <a:t> corresponds to the 25</a:t>
            </a:r>
            <a:r>
              <a:rPr lang="en-GB" baseline="30000" dirty="0">
                <a:latin typeface="Calibri" panose="020F0502020204030204" pitchFamily="34" charset="0"/>
                <a:ea typeface="Times New Roman" panose="02020603050405020304" pitchFamily="18" charset="0"/>
              </a:rPr>
              <a:t>th</a:t>
            </a:r>
            <a:r>
              <a:rPr lang="en-GB" dirty="0">
                <a:latin typeface="Calibri" panose="020F0502020204030204" pitchFamily="34" charset="0"/>
                <a:ea typeface="Times New Roman" panose="02020603050405020304" pitchFamily="18" charset="0"/>
              </a:rPr>
              <a:t> percentile and the position of this value within the ordered data set is given by equation (2.2):</a:t>
            </a:r>
            <a:endParaRPr lang="en-GB" dirty="0"/>
          </a:p>
        </p:txBody>
      </p:sp>
      <p:sp>
        <p:nvSpPr>
          <p:cNvPr id="6" name="Rectangle 5">
            <a:extLst>
              <a:ext uri="{FF2B5EF4-FFF2-40B4-BE49-F238E27FC236}">
                <a16:creationId xmlns:a16="http://schemas.microsoft.com/office/drawing/2014/main" id="{9ED44598-9763-42A3-937A-96A7A3652BD5}"/>
              </a:ext>
            </a:extLst>
          </p:cNvPr>
          <p:cNvSpPr/>
          <p:nvPr/>
        </p:nvSpPr>
        <p:spPr>
          <a:xfrm>
            <a:off x="4453217" y="3244334"/>
            <a:ext cx="237566"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A912255B-E347-4A44-8074-220E33323DF7}"/>
              </a:ext>
            </a:extLst>
          </p:cNvPr>
          <p:cNvPicPr>
            <a:picLocks noChangeAspect="1"/>
          </p:cNvPicPr>
          <p:nvPr/>
        </p:nvPicPr>
        <p:blipFill>
          <a:blip r:embed="rId2"/>
          <a:stretch>
            <a:fillRect/>
          </a:stretch>
        </p:blipFill>
        <p:spPr>
          <a:xfrm>
            <a:off x="1410541" y="2775981"/>
            <a:ext cx="5695781" cy="544558"/>
          </a:xfrm>
          <a:prstGeom prst="rect">
            <a:avLst/>
          </a:prstGeom>
        </p:spPr>
      </p:pic>
      <p:sp>
        <p:nvSpPr>
          <p:cNvPr id="11" name="Rectangle 10">
            <a:extLst>
              <a:ext uri="{FF2B5EF4-FFF2-40B4-BE49-F238E27FC236}">
                <a16:creationId xmlns:a16="http://schemas.microsoft.com/office/drawing/2014/main" id="{AD645F9D-BD95-4107-A993-DA53664D9217}"/>
              </a:ext>
            </a:extLst>
          </p:cNvPr>
          <p:cNvSpPr/>
          <p:nvPr/>
        </p:nvSpPr>
        <p:spPr>
          <a:xfrm>
            <a:off x="548932" y="3320539"/>
            <a:ext cx="8179566" cy="2031325"/>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We therefore take the 25</a:t>
            </a:r>
            <a:r>
              <a:rPr lang="en-GB" baseline="30000" dirty="0">
                <a:latin typeface="Calibri" panose="020F0502020204030204" pitchFamily="34" charset="0"/>
                <a:ea typeface="Times New Roman" panose="02020603050405020304" pitchFamily="18" charset="0"/>
              </a:rPr>
              <a:t>th</a:t>
            </a:r>
            <a:r>
              <a:rPr lang="en-GB" dirty="0">
                <a:latin typeface="Calibri" panose="020F0502020204030204" pitchFamily="34" charset="0"/>
                <a:ea typeface="Times New Roman" panose="02020603050405020304" pitchFamily="18" charset="0"/>
              </a:rPr>
              <a:t> percentile to be the number that is half the distance between the 4</a:t>
            </a:r>
            <a:r>
              <a:rPr lang="en-GB" baseline="30000" dirty="0">
                <a:latin typeface="Calibri" panose="020F0502020204030204" pitchFamily="34" charset="0"/>
                <a:ea typeface="Times New Roman" panose="02020603050405020304" pitchFamily="18" charset="0"/>
              </a:rPr>
              <a:t>th</a:t>
            </a:r>
            <a:r>
              <a:rPr lang="en-GB" dirty="0">
                <a:latin typeface="Calibri" panose="020F0502020204030204" pitchFamily="34" charset="0"/>
                <a:ea typeface="Times New Roman" panose="02020603050405020304" pitchFamily="18" charset="0"/>
              </a:rPr>
              <a:t> and 3</a:t>
            </a:r>
            <a:r>
              <a:rPr lang="en-GB" baseline="30000" dirty="0">
                <a:latin typeface="Calibri" panose="020F0502020204030204" pitchFamily="34" charset="0"/>
                <a:ea typeface="Times New Roman" panose="02020603050405020304" pitchFamily="18" charset="0"/>
              </a:rPr>
              <a:t>rd</a:t>
            </a:r>
            <a:r>
              <a:rPr lang="en-GB" dirty="0">
                <a:latin typeface="Calibri" panose="020F0502020204030204" pitchFamily="34" charset="0"/>
                <a:ea typeface="Times New Roman" panose="02020603050405020304" pitchFamily="18" charset="0"/>
              </a:rPr>
              <a:t> numbers. To solve this problem, we use linear interpolation between the two nearest ranks: </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Position of 25</a:t>
            </a:r>
            <a:r>
              <a:rPr lang="en-GB" baseline="30000" dirty="0">
                <a:latin typeface="Calibri" panose="020F0502020204030204" pitchFamily="34" charset="0"/>
                <a:ea typeface="Times New Roman" panose="02020603050405020304" pitchFamily="18" charset="0"/>
              </a:rPr>
              <a:t>th</a:t>
            </a:r>
            <a:r>
              <a:rPr lang="en-GB" dirty="0">
                <a:latin typeface="Calibri" panose="020F0502020204030204" pitchFamily="34" charset="0"/>
                <a:ea typeface="Times New Roman" panose="02020603050405020304" pitchFamily="18" charset="0"/>
              </a:rPr>
              <a:t> Percentile = 3</a:t>
            </a:r>
            <a:r>
              <a:rPr lang="en-GB" baseline="30000" dirty="0">
                <a:latin typeface="Calibri" panose="020F0502020204030204" pitchFamily="34" charset="0"/>
                <a:ea typeface="Times New Roman" panose="02020603050405020304" pitchFamily="18" charset="0"/>
              </a:rPr>
              <a:t>rd</a:t>
            </a:r>
            <a:r>
              <a:rPr lang="en-GB" dirty="0">
                <a:latin typeface="Calibri" panose="020F0502020204030204" pitchFamily="34" charset="0"/>
                <a:ea typeface="Times New Roman" panose="02020603050405020304" pitchFamily="18" charset="0"/>
              </a:rPr>
              <a:t> number + 0.5*(4</a:t>
            </a:r>
            <a:r>
              <a:rPr lang="en-GB" baseline="30000" dirty="0">
                <a:latin typeface="Calibri" panose="020F0502020204030204" pitchFamily="34" charset="0"/>
                <a:ea typeface="Times New Roman" panose="02020603050405020304" pitchFamily="18" charset="0"/>
              </a:rPr>
              <a:t>th</a:t>
            </a:r>
            <a:r>
              <a:rPr lang="en-GB" dirty="0">
                <a:latin typeface="Calibri" panose="020F0502020204030204" pitchFamily="34" charset="0"/>
                <a:ea typeface="Times New Roman" panose="02020603050405020304" pitchFamily="18" charset="0"/>
              </a:rPr>
              <a:t> number – 3</a:t>
            </a:r>
            <a:r>
              <a:rPr lang="en-GB" baseline="30000" dirty="0">
                <a:latin typeface="Calibri" panose="020F0502020204030204" pitchFamily="34" charset="0"/>
                <a:ea typeface="Times New Roman" panose="02020603050405020304" pitchFamily="18" charset="0"/>
              </a:rPr>
              <a:t>rd</a:t>
            </a:r>
            <a:r>
              <a:rPr lang="en-GB" dirty="0">
                <a:latin typeface="Calibri" panose="020F0502020204030204" pitchFamily="34" charset="0"/>
                <a:ea typeface="Times New Roman" panose="02020603050405020304" pitchFamily="18" charset="0"/>
              </a:rPr>
              <a:t> number). </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From the list of ordered data values, the 3</a:t>
            </a:r>
            <a:r>
              <a:rPr lang="en-GB" baseline="30000" dirty="0">
                <a:latin typeface="Calibri" panose="020F0502020204030204" pitchFamily="34" charset="0"/>
                <a:ea typeface="Times New Roman" panose="02020603050405020304" pitchFamily="18" charset="0"/>
              </a:rPr>
              <a:t>rd</a:t>
            </a:r>
            <a:r>
              <a:rPr lang="en-GB" dirty="0">
                <a:latin typeface="Calibri" panose="020F0502020204030204" pitchFamily="34" charset="0"/>
                <a:ea typeface="Times New Roman" panose="02020603050405020304" pitchFamily="18" charset="0"/>
              </a:rPr>
              <a:t> number = 36 and 4</a:t>
            </a:r>
            <a:r>
              <a:rPr lang="en-GB" baseline="30000" dirty="0">
                <a:latin typeface="Calibri" panose="020F0502020204030204" pitchFamily="34" charset="0"/>
                <a:ea typeface="Times New Roman" panose="02020603050405020304" pitchFamily="18" charset="0"/>
              </a:rPr>
              <a:t>th</a:t>
            </a:r>
            <a:r>
              <a:rPr lang="en-GB" dirty="0">
                <a:latin typeface="Calibri" panose="020F0502020204030204" pitchFamily="34" charset="0"/>
                <a:ea typeface="Times New Roman" panose="02020603050405020304" pitchFamily="18" charset="0"/>
              </a:rPr>
              <a:t> number = 48.</a:t>
            </a:r>
            <a:endParaRPr lang="en-GB" dirty="0"/>
          </a:p>
        </p:txBody>
      </p:sp>
      <p:pic>
        <p:nvPicPr>
          <p:cNvPr id="12" name="Picture 11">
            <a:extLst>
              <a:ext uri="{FF2B5EF4-FFF2-40B4-BE49-F238E27FC236}">
                <a16:creationId xmlns:a16="http://schemas.microsoft.com/office/drawing/2014/main" id="{805D280F-DE83-4E90-80EA-A8839EA8A6F6}"/>
              </a:ext>
            </a:extLst>
          </p:cNvPr>
          <p:cNvPicPr>
            <a:picLocks noChangeAspect="1"/>
          </p:cNvPicPr>
          <p:nvPr/>
        </p:nvPicPr>
        <p:blipFill>
          <a:blip r:embed="rId3"/>
          <a:stretch>
            <a:fillRect/>
          </a:stretch>
        </p:blipFill>
        <p:spPr>
          <a:xfrm>
            <a:off x="1697611" y="5469695"/>
            <a:ext cx="5121639" cy="45700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a:t>
            </a:r>
          </a:p>
        </p:txBody>
      </p:sp>
      <p:sp>
        <p:nvSpPr>
          <p:cNvPr id="3" name="Slide Number Placeholder 2"/>
          <p:cNvSpPr>
            <a:spLocks noGrp="1"/>
          </p:cNvSpPr>
          <p:nvPr>
            <p:ph type="sldNum" sz="quarter" idx="10"/>
          </p:nvPr>
        </p:nvSpPr>
        <p:spPr/>
        <p:txBody>
          <a:bodyPr/>
          <a:lstStyle/>
          <a:p>
            <a:pPr>
              <a:defRPr/>
            </a:pPr>
            <a:fld id="{67A68EBB-DDB7-4DBC-A4F3-9F746FBBA1A5}" type="slidenum">
              <a:rPr lang="en-GB" smtClean="0"/>
              <a:pPr>
                <a:defRPr/>
              </a:pPr>
              <a:t>18</a:t>
            </a:fld>
            <a:endParaRPr lang="en-GB" dirty="0"/>
          </a:p>
        </p:txBody>
      </p:sp>
      <p:sp>
        <p:nvSpPr>
          <p:cNvPr id="1638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pic>
        <p:nvPicPr>
          <p:cNvPr id="8" name="Picture 7">
            <a:extLst>
              <a:ext uri="{FF2B5EF4-FFF2-40B4-BE49-F238E27FC236}">
                <a16:creationId xmlns:a16="http://schemas.microsoft.com/office/drawing/2014/main" id="{0829A7FA-A279-47E3-A0E8-0048E41FF52D}"/>
              </a:ext>
            </a:extLst>
          </p:cNvPr>
          <p:cNvPicPr/>
          <p:nvPr/>
        </p:nvPicPr>
        <p:blipFill>
          <a:blip r:embed="rId2"/>
          <a:stretch>
            <a:fillRect/>
          </a:stretch>
        </p:blipFill>
        <p:spPr>
          <a:xfrm>
            <a:off x="534683" y="1835806"/>
            <a:ext cx="6048672" cy="3676330"/>
          </a:xfrm>
          <a:prstGeom prst="rect">
            <a:avLst/>
          </a:prstGeom>
        </p:spPr>
      </p:pic>
      <p:sp>
        <p:nvSpPr>
          <p:cNvPr id="4" name="TextBox 3">
            <a:extLst>
              <a:ext uri="{FF2B5EF4-FFF2-40B4-BE49-F238E27FC236}">
                <a16:creationId xmlns:a16="http://schemas.microsoft.com/office/drawing/2014/main" id="{E74571B2-B7C4-4E89-82A0-99793A5AA9A6}"/>
              </a:ext>
            </a:extLst>
          </p:cNvPr>
          <p:cNvSpPr txBox="1"/>
          <p:nvPr/>
        </p:nvSpPr>
        <p:spPr>
          <a:xfrm>
            <a:off x="6769448" y="1827996"/>
            <a:ext cx="2160240" cy="3416320"/>
          </a:xfrm>
          <a:prstGeom prst="rect">
            <a:avLst/>
          </a:prstGeom>
          <a:solidFill>
            <a:schemeClr val="accent3">
              <a:lumMod val="20000"/>
              <a:lumOff val="80000"/>
            </a:schemeClr>
          </a:solidFill>
        </p:spPr>
        <p:txBody>
          <a:bodyPr wrap="square" rtlCol="0">
            <a:spAutoFit/>
          </a:bodyPr>
          <a:lstStyle/>
          <a:p>
            <a:r>
              <a:rPr lang="en-GB" dirty="0"/>
              <a:t>From Excel:</a:t>
            </a:r>
          </a:p>
          <a:p>
            <a:endParaRPr lang="en-GB" dirty="0"/>
          </a:p>
          <a:p>
            <a:r>
              <a:rPr lang="en-GB" dirty="0"/>
              <a:t>First quartile</a:t>
            </a:r>
          </a:p>
          <a:p>
            <a:r>
              <a:rPr lang="en-GB" dirty="0"/>
              <a:t>Q</a:t>
            </a:r>
            <a:r>
              <a:rPr lang="en-GB" baseline="-25000" dirty="0"/>
              <a:t>1</a:t>
            </a:r>
            <a:r>
              <a:rPr lang="en-GB" dirty="0"/>
              <a:t> = 42</a:t>
            </a:r>
          </a:p>
          <a:p>
            <a:endParaRPr lang="en-GB" dirty="0"/>
          </a:p>
          <a:p>
            <a:r>
              <a:rPr lang="en-GB" dirty="0"/>
              <a:t>Second quartile (or median)</a:t>
            </a:r>
          </a:p>
          <a:p>
            <a:r>
              <a:rPr lang="en-GB" dirty="0"/>
              <a:t>Q</a:t>
            </a:r>
            <a:r>
              <a:rPr lang="en-GB" baseline="-25000" dirty="0"/>
              <a:t>2</a:t>
            </a:r>
            <a:r>
              <a:rPr lang="en-GB" dirty="0"/>
              <a:t> = 53</a:t>
            </a:r>
          </a:p>
          <a:p>
            <a:endParaRPr lang="en-GB" dirty="0"/>
          </a:p>
          <a:p>
            <a:r>
              <a:rPr lang="en-GB" dirty="0"/>
              <a:t>Third quartile</a:t>
            </a:r>
          </a:p>
          <a:p>
            <a:r>
              <a:rPr lang="en-GB" dirty="0"/>
              <a:t>Q</a:t>
            </a:r>
            <a:r>
              <a:rPr lang="en-GB" baseline="-25000" dirty="0"/>
              <a:t>3</a:t>
            </a:r>
            <a:r>
              <a:rPr lang="en-GB" dirty="0"/>
              <a:t> = 72.5</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375B0-24E1-4182-9104-AE0BFD4825D6}"/>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352533DA-949E-4E7C-A4BC-3529A5B50196}"/>
              </a:ext>
            </a:extLst>
          </p:cNvPr>
          <p:cNvSpPr>
            <a:spLocks noGrp="1"/>
          </p:cNvSpPr>
          <p:nvPr>
            <p:ph type="sldNum" sz="quarter" idx="10"/>
          </p:nvPr>
        </p:nvSpPr>
        <p:spPr/>
        <p:txBody>
          <a:bodyPr/>
          <a:lstStyle/>
          <a:p>
            <a:pPr>
              <a:defRPr/>
            </a:pPr>
            <a:fld id="{DF0093E3-6890-4EE1-A0DE-39D69AD98DE1}" type="slidenum">
              <a:rPr lang="en-GB" smtClean="0"/>
              <a:pPr>
                <a:defRPr/>
              </a:pPr>
              <a:t>19</a:t>
            </a:fld>
            <a:endParaRPr lang="en-GB" dirty="0"/>
          </a:p>
        </p:txBody>
      </p:sp>
      <p:sp>
        <p:nvSpPr>
          <p:cNvPr id="4" name="Footer Placeholder 3">
            <a:extLst>
              <a:ext uri="{FF2B5EF4-FFF2-40B4-BE49-F238E27FC236}">
                <a16:creationId xmlns:a16="http://schemas.microsoft.com/office/drawing/2014/main" id="{58DA0132-D580-4E08-9F8F-D2EE53527D0B}"/>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FD0FEA4F-33E9-4D03-B70A-AD58BAE30AE3}"/>
              </a:ext>
            </a:extLst>
          </p:cNvPr>
          <p:cNvSpPr/>
          <p:nvPr/>
        </p:nvSpPr>
        <p:spPr>
          <a:xfrm>
            <a:off x="611560" y="1268760"/>
            <a:ext cx="4248472" cy="646331"/>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Using the Explore method</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scriptives &gt; </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xplore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39E37957-0393-4098-AB8D-B621F1E9A373}"/>
              </a:ext>
            </a:extLst>
          </p:cNvPr>
          <p:cNvPicPr/>
          <p:nvPr/>
        </p:nvPicPr>
        <p:blipFill>
          <a:blip r:embed="rId2"/>
          <a:stretch>
            <a:fillRect/>
          </a:stretch>
        </p:blipFill>
        <p:spPr>
          <a:xfrm>
            <a:off x="683568" y="1969575"/>
            <a:ext cx="3384376" cy="2323522"/>
          </a:xfrm>
          <a:prstGeom prst="rect">
            <a:avLst/>
          </a:prstGeom>
        </p:spPr>
      </p:pic>
      <p:sp>
        <p:nvSpPr>
          <p:cNvPr id="7" name="Rectangle 6">
            <a:extLst>
              <a:ext uri="{FF2B5EF4-FFF2-40B4-BE49-F238E27FC236}">
                <a16:creationId xmlns:a16="http://schemas.microsoft.com/office/drawing/2014/main" id="{3C1B8642-68E3-4166-961E-4D04EDC02299}"/>
              </a:ext>
            </a:extLst>
          </p:cNvPr>
          <p:cNvSpPr/>
          <p:nvPr/>
        </p:nvSpPr>
        <p:spPr>
          <a:xfrm>
            <a:off x="5076056" y="1272568"/>
            <a:ext cx="3853632" cy="646331"/>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 and choose </a:t>
            </a:r>
            <a:r>
              <a:rPr lang="en-GB" u="sng" dirty="0">
                <a:latin typeface="Calibri" panose="020F0502020204030204" pitchFamily="34" charset="0"/>
                <a:ea typeface="Times New Roman" panose="02020603050405020304" pitchFamily="18" charset="0"/>
                <a:cs typeface="Calibri" panose="020F0502020204030204" pitchFamily="34" charset="0"/>
              </a:rPr>
              <a:t>P</a:t>
            </a:r>
            <a:r>
              <a:rPr lang="en-GB" dirty="0">
                <a:latin typeface="Calibri" panose="020F0502020204030204" pitchFamily="34" charset="0"/>
                <a:ea typeface="Times New Roman" panose="02020603050405020304" pitchFamily="18" charset="0"/>
                <a:cs typeface="Calibri" panose="020F0502020204030204" pitchFamily="34" charset="0"/>
              </a:rPr>
              <a:t>ercentiles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3D90A1FA-2483-4296-B471-013B981C53A6}"/>
              </a:ext>
            </a:extLst>
          </p:cNvPr>
          <p:cNvPicPr/>
          <p:nvPr/>
        </p:nvPicPr>
        <p:blipFill>
          <a:blip r:embed="rId3"/>
          <a:stretch>
            <a:fillRect/>
          </a:stretch>
        </p:blipFill>
        <p:spPr>
          <a:xfrm>
            <a:off x="5172080" y="1969574"/>
            <a:ext cx="2712288" cy="1747457"/>
          </a:xfrm>
          <a:prstGeom prst="rect">
            <a:avLst/>
          </a:prstGeom>
        </p:spPr>
      </p:pic>
      <p:sp>
        <p:nvSpPr>
          <p:cNvPr id="9" name="Rectangle 8">
            <a:extLst>
              <a:ext uri="{FF2B5EF4-FFF2-40B4-BE49-F238E27FC236}">
                <a16:creationId xmlns:a16="http://schemas.microsoft.com/office/drawing/2014/main" id="{43104724-F248-4ED8-9711-1ACF4144401E}"/>
              </a:ext>
            </a:extLst>
          </p:cNvPr>
          <p:cNvSpPr/>
          <p:nvPr/>
        </p:nvSpPr>
        <p:spPr>
          <a:xfrm>
            <a:off x="641312" y="4437112"/>
            <a:ext cx="1314784" cy="369332"/>
          </a:xfrm>
          <a:prstGeom prst="rect">
            <a:avLst/>
          </a:prstGeom>
          <a:solidFill>
            <a:schemeClr val="accent4">
              <a:lumMod val="40000"/>
              <a:lumOff val="6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2A9F839E-79AB-413B-81D7-D8AA609445AB}"/>
              </a:ext>
            </a:extLst>
          </p:cNvPr>
          <p:cNvPicPr/>
          <p:nvPr/>
        </p:nvPicPr>
        <p:blipFill>
          <a:blip r:embed="rId4"/>
          <a:stretch>
            <a:fillRect/>
          </a:stretch>
        </p:blipFill>
        <p:spPr>
          <a:xfrm>
            <a:off x="3634185" y="4385666"/>
            <a:ext cx="5295503" cy="1556854"/>
          </a:xfrm>
          <a:prstGeom prst="rect">
            <a:avLst/>
          </a:prstGeom>
        </p:spPr>
      </p:pic>
      <p:sp>
        <p:nvSpPr>
          <p:cNvPr id="11" name="Rectangle 10">
            <a:extLst>
              <a:ext uri="{FF2B5EF4-FFF2-40B4-BE49-F238E27FC236}">
                <a16:creationId xmlns:a16="http://schemas.microsoft.com/office/drawing/2014/main" id="{D721CE5C-4DAD-4A2C-BAA5-095E27118ACB}"/>
              </a:ext>
            </a:extLst>
          </p:cNvPr>
          <p:cNvSpPr/>
          <p:nvPr/>
        </p:nvSpPr>
        <p:spPr>
          <a:xfrm>
            <a:off x="1783681" y="4965207"/>
            <a:ext cx="1205880" cy="923330"/>
          </a:xfrm>
          <a:prstGeom prst="rect">
            <a:avLst/>
          </a:prstGeom>
        </p:spPr>
        <p:txBody>
          <a:bodyPr wrap="square">
            <a:spAutoFit/>
          </a:bodyPr>
          <a:lstStyle/>
          <a:p>
            <a:r>
              <a:rPr lang="en-GB" dirty="0"/>
              <a:t>Q</a:t>
            </a:r>
            <a:r>
              <a:rPr lang="en-GB" baseline="-25000" dirty="0"/>
              <a:t>1</a:t>
            </a:r>
            <a:r>
              <a:rPr lang="en-GB" dirty="0"/>
              <a:t> = 42</a:t>
            </a:r>
          </a:p>
          <a:p>
            <a:r>
              <a:rPr lang="en-GB" dirty="0"/>
              <a:t>Q</a:t>
            </a:r>
            <a:r>
              <a:rPr lang="en-GB" baseline="-25000" dirty="0"/>
              <a:t>2</a:t>
            </a:r>
            <a:r>
              <a:rPr lang="en-GB" dirty="0"/>
              <a:t> = 53</a:t>
            </a:r>
          </a:p>
          <a:p>
            <a:r>
              <a:rPr lang="en-GB" dirty="0"/>
              <a:t>Q</a:t>
            </a:r>
            <a:r>
              <a:rPr lang="en-GB" baseline="-25000" dirty="0"/>
              <a:t>3</a:t>
            </a:r>
            <a:r>
              <a:rPr lang="en-GB" dirty="0"/>
              <a:t> = 72.5</a:t>
            </a:r>
          </a:p>
        </p:txBody>
      </p:sp>
    </p:spTree>
    <p:extLst>
      <p:ext uri="{BB962C8B-B14F-4D97-AF65-F5344CB8AC3E}">
        <p14:creationId xmlns:p14="http://schemas.microsoft.com/office/powerpoint/2010/main" val="1136288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500063" y="285750"/>
            <a:ext cx="6929437" cy="714375"/>
          </a:xfrm>
        </p:spPr>
        <p:txBody>
          <a:bodyPr/>
          <a:lstStyle/>
          <a:p>
            <a:r>
              <a:rPr lang="en-GB">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29C791F8-47B6-4C5E-8634-02DE8737BE7E}" type="slidenum">
              <a:rPr lang="en-GB" smtClean="0"/>
              <a:pPr>
                <a:defRPr/>
              </a:pPr>
              <a:t>2</a:t>
            </a:fld>
            <a:endParaRPr lang="en-GB" dirty="0"/>
          </a:p>
        </p:txBody>
      </p:sp>
      <p:sp>
        <p:nvSpPr>
          <p:cNvPr id="71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6" name="TextBox 5"/>
          <p:cNvSpPr txBox="1"/>
          <p:nvPr/>
        </p:nvSpPr>
        <p:spPr>
          <a:xfrm>
            <a:off x="571500" y="1214438"/>
            <a:ext cx="8001000" cy="4524375"/>
          </a:xfrm>
          <a:prstGeom prst="rect">
            <a:avLst/>
          </a:prstGeom>
          <a:noFill/>
        </p:spPr>
        <p:txBody>
          <a:bodyPr>
            <a:spAutoFit/>
          </a:bodyPr>
          <a:lstStyle/>
          <a:p>
            <a:pPr>
              <a:defRPr/>
            </a:pPr>
            <a:r>
              <a:rPr lang="en-GB" dirty="0"/>
              <a:t>On successful completion of the module, you will be able to:</a:t>
            </a:r>
          </a:p>
          <a:p>
            <a:pPr>
              <a:defRPr/>
            </a:pPr>
            <a:endParaRPr lang="en-GB" dirty="0"/>
          </a:p>
          <a:p>
            <a:pPr indent="-361950">
              <a:buFont typeface="Arial" pitchFamily="34" charset="0"/>
              <a:buChar char="•"/>
              <a:defRPr/>
            </a:pPr>
            <a:r>
              <a:rPr lang="en-GB" dirty="0"/>
              <a:t>Identify an appropriate </a:t>
            </a:r>
            <a:r>
              <a:rPr lang="en-GB" dirty="0">
                <a:solidFill>
                  <a:srgbClr val="FF0000"/>
                </a:solidFill>
              </a:rPr>
              <a:t>average</a:t>
            </a:r>
            <a:r>
              <a:rPr lang="en-GB" dirty="0"/>
              <a:t>:</a:t>
            </a:r>
          </a:p>
          <a:p>
            <a:pPr lvl="2" indent="-361950">
              <a:buFont typeface="Wingdings" pitchFamily="2" charset="2"/>
              <a:buChar char="v"/>
              <a:defRPr/>
            </a:pPr>
            <a:r>
              <a:rPr lang="en-GB" dirty="0"/>
              <a:t>Mean</a:t>
            </a:r>
          </a:p>
          <a:p>
            <a:pPr lvl="2" indent="-361950">
              <a:buFont typeface="Wingdings" pitchFamily="2" charset="2"/>
              <a:buChar char="v"/>
              <a:defRPr/>
            </a:pPr>
            <a:r>
              <a:rPr lang="en-GB" dirty="0"/>
              <a:t>Mode</a:t>
            </a:r>
          </a:p>
          <a:p>
            <a:pPr lvl="2" indent="-361950">
              <a:buFont typeface="Wingdings" pitchFamily="2" charset="2"/>
              <a:buChar char="v"/>
              <a:defRPr/>
            </a:pPr>
            <a:r>
              <a:rPr lang="en-GB" dirty="0"/>
              <a:t>Median</a:t>
            </a:r>
          </a:p>
          <a:p>
            <a:pPr indent="-361950">
              <a:buFont typeface="Arial" pitchFamily="34" charset="0"/>
              <a:buChar char="•"/>
              <a:defRPr/>
            </a:pPr>
            <a:endParaRPr lang="en-GB" dirty="0"/>
          </a:p>
          <a:p>
            <a:pPr indent="-361950">
              <a:buFont typeface="Arial" pitchFamily="34" charset="0"/>
              <a:buChar char="•"/>
              <a:defRPr/>
            </a:pPr>
            <a:r>
              <a:rPr lang="en-GB" dirty="0"/>
              <a:t>Identify an appropriate measure of </a:t>
            </a:r>
            <a:r>
              <a:rPr lang="en-GB" dirty="0">
                <a:solidFill>
                  <a:srgbClr val="FF0000"/>
                </a:solidFill>
              </a:rPr>
              <a:t>dispersion</a:t>
            </a:r>
            <a:r>
              <a:rPr lang="en-GB" dirty="0"/>
              <a:t>:</a:t>
            </a:r>
          </a:p>
          <a:p>
            <a:pPr lvl="2" indent="-361950">
              <a:buFont typeface="Wingdings" pitchFamily="2" charset="2"/>
              <a:buChar char="v"/>
              <a:defRPr/>
            </a:pPr>
            <a:r>
              <a:rPr lang="en-GB" dirty="0"/>
              <a:t>Range</a:t>
            </a:r>
          </a:p>
          <a:p>
            <a:pPr lvl="2" indent="-361950">
              <a:buFont typeface="Wingdings" pitchFamily="2" charset="2"/>
              <a:buChar char="v"/>
              <a:defRPr/>
            </a:pPr>
            <a:r>
              <a:rPr lang="en-GB" dirty="0"/>
              <a:t>Quartile range and Semi-interquartile range</a:t>
            </a:r>
          </a:p>
          <a:p>
            <a:pPr lvl="2" indent="-361950">
              <a:buFont typeface="Wingdings" pitchFamily="2" charset="2"/>
              <a:buChar char="v"/>
              <a:defRPr/>
            </a:pPr>
            <a:r>
              <a:rPr lang="en-GB" dirty="0"/>
              <a:t>Variance and Standard deviation</a:t>
            </a:r>
          </a:p>
          <a:p>
            <a:pPr indent="-361950">
              <a:defRPr/>
            </a:pPr>
            <a:endParaRPr lang="en-GB" dirty="0"/>
          </a:p>
          <a:p>
            <a:pPr indent="-361950">
              <a:buFont typeface="Arial" pitchFamily="34" charset="0"/>
              <a:buChar char="•"/>
              <a:defRPr/>
            </a:pPr>
            <a:r>
              <a:rPr lang="en-GB" dirty="0"/>
              <a:t>Understand the idea of distribution </a:t>
            </a:r>
            <a:r>
              <a:rPr lang="en-GB" dirty="0">
                <a:solidFill>
                  <a:srgbClr val="FF0000"/>
                </a:solidFill>
              </a:rPr>
              <a:t>shape</a:t>
            </a:r>
            <a:r>
              <a:rPr lang="en-GB" dirty="0"/>
              <a:t>: symmetry and peakedness. </a:t>
            </a:r>
          </a:p>
          <a:p>
            <a:pPr indent="-361950">
              <a:buFont typeface="Arial" pitchFamily="34" charset="0"/>
              <a:buChar char="•"/>
              <a:defRPr/>
            </a:pPr>
            <a:r>
              <a:rPr lang="en-GB" dirty="0"/>
              <a:t>Apply exploratory data analysis to a data set</a:t>
            </a:r>
          </a:p>
          <a:p>
            <a:pPr indent="-361950">
              <a:buFont typeface="Arial" pitchFamily="34" charset="0"/>
              <a:buChar char="•"/>
              <a:defRPr/>
            </a:pPr>
            <a:endParaRPr lang="en-GB" dirty="0"/>
          </a:p>
          <a:p>
            <a:pPr indent="-361950">
              <a:buFont typeface="Arial" pitchFamily="34" charset="0"/>
              <a:buChar char="•"/>
              <a:defRPr/>
            </a:pPr>
            <a:r>
              <a:rPr lang="en-GB" dirty="0"/>
              <a:t>Use Excel and SPSS to calculate the data descriptor statistics.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ctrTitle"/>
          </p:nvPr>
        </p:nvSpPr>
        <p:spPr>
          <a:xfrm>
            <a:off x="500063" y="285750"/>
            <a:ext cx="6929437" cy="714375"/>
          </a:xfrm>
        </p:spPr>
        <p:txBody>
          <a:bodyPr/>
          <a:lstStyle/>
          <a:p>
            <a:r>
              <a:rPr lang="en-GB">
                <a:latin typeface="Arial" charset="0"/>
                <a:cs typeface="Arial" charset="0"/>
              </a:rPr>
              <a:t>Variance and Standard Deviation</a:t>
            </a:r>
          </a:p>
        </p:txBody>
      </p:sp>
      <p:sp>
        <p:nvSpPr>
          <p:cNvPr id="3" name="Slide Number Placeholder 2"/>
          <p:cNvSpPr>
            <a:spLocks noGrp="1"/>
          </p:cNvSpPr>
          <p:nvPr>
            <p:ph type="sldNum" sz="quarter" idx="10"/>
          </p:nvPr>
        </p:nvSpPr>
        <p:spPr/>
        <p:txBody>
          <a:bodyPr/>
          <a:lstStyle/>
          <a:p>
            <a:pPr>
              <a:defRPr/>
            </a:pPr>
            <a:fld id="{55637BF2-B04B-4E74-A5EC-967C36DF95A2}" type="slidenum">
              <a:rPr lang="en-GB" smtClean="0"/>
              <a:pPr>
                <a:defRPr/>
              </a:pPr>
              <a:t>20</a:t>
            </a:fld>
            <a:endParaRPr lang="en-GB" dirty="0"/>
          </a:p>
        </p:txBody>
      </p:sp>
      <p:sp>
        <p:nvSpPr>
          <p:cNvPr id="307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080" name="TextBox 5"/>
          <p:cNvSpPr txBox="1">
            <a:spLocks noChangeArrowheads="1"/>
          </p:cNvSpPr>
          <p:nvPr/>
        </p:nvSpPr>
        <p:spPr bwMode="auto">
          <a:xfrm>
            <a:off x="534530" y="1190445"/>
            <a:ext cx="497357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variance represents the squared deviations of each data value from the mean value </a:t>
            </a:r>
          </a:p>
        </p:txBody>
      </p:sp>
      <p:sp>
        <p:nvSpPr>
          <p:cNvPr id="3081" name="TextBox 8"/>
          <p:cNvSpPr txBox="1">
            <a:spLocks noChangeArrowheads="1"/>
          </p:cNvSpPr>
          <p:nvPr/>
        </p:nvSpPr>
        <p:spPr bwMode="auto">
          <a:xfrm>
            <a:off x="579861" y="3512414"/>
            <a:ext cx="33518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standard deviation is the square root of variance</a:t>
            </a:r>
            <a:endParaRPr lang="en-GB" dirty="0">
              <a:solidFill>
                <a:srgbClr val="FF0000"/>
              </a:solidFill>
            </a:endParaRPr>
          </a:p>
        </p:txBody>
      </p:sp>
      <p:graphicFrame>
        <p:nvGraphicFramePr>
          <p:cNvPr id="3075" name="Object 8"/>
          <p:cNvGraphicFramePr>
            <a:graphicFrameLocks noChangeAspect="1"/>
          </p:cNvGraphicFramePr>
          <p:nvPr>
            <p:extLst>
              <p:ext uri="{D42A27DB-BD31-4B8C-83A1-F6EECF244321}">
                <p14:modId xmlns:p14="http://schemas.microsoft.com/office/powerpoint/2010/main" val="2825820761"/>
              </p:ext>
            </p:extLst>
          </p:nvPr>
        </p:nvGraphicFramePr>
        <p:xfrm>
          <a:off x="4457179" y="3648778"/>
          <a:ext cx="1050925" cy="357188"/>
        </p:xfrm>
        <a:graphic>
          <a:graphicData uri="http://schemas.openxmlformats.org/presentationml/2006/ole">
            <mc:AlternateContent xmlns:mc="http://schemas.openxmlformats.org/markup-compatibility/2006">
              <mc:Choice xmlns:v="urn:schemas-microsoft-com:vml" Requires="v">
                <p:oleObj spid="_x0000_s3213" name="Equation" r:id="rId3" imgW="634680" imgH="215640" progId="Equation.3">
                  <p:embed/>
                </p:oleObj>
              </mc:Choice>
              <mc:Fallback>
                <p:oleObj name="Equation" r:id="rId3" imgW="634680" imgH="21564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7179" y="3648778"/>
                        <a:ext cx="1050925" cy="357188"/>
                      </a:xfrm>
                      <a:prstGeom prst="rect">
                        <a:avLst/>
                      </a:prstGeom>
                      <a:solidFill>
                        <a:schemeClr val="accent6">
                          <a:lumMod val="60000"/>
                          <a:lumOff val="40000"/>
                        </a:schemeClr>
                      </a:solidFill>
                      <a:ln>
                        <a:noFill/>
                      </a:ln>
                      <a:effectLst/>
                    </p:spPr>
                  </p:pic>
                </p:oleObj>
              </mc:Fallback>
            </mc:AlternateContent>
          </a:graphicData>
        </a:graphic>
      </p:graphicFrame>
      <p:sp>
        <p:nvSpPr>
          <p:cNvPr id="3082" name="TextBox 10"/>
          <p:cNvSpPr txBox="1">
            <a:spLocks noChangeArrowheads="1"/>
          </p:cNvSpPr>
          <p:nvPr/>
        </p:nvSpPr>
        <p:spPr bwMode="auto">
          <a:xfrm>
            <a:off x="520029" y="4987131"/>
            <a:ext cx="8215312" cy="923925"/>
          </a:xfrm>
          <a:prstGeom prst="rect">
            <a:avLst/>
          </a:prstGeom>
          <a:solidFill>
            <a:schemeClr val="accent2">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It should be noted that the units for the standard deviation are the same as the mean and data values. Given that we are using all the data values then both the mean and standard deviation are influenced by the presence of outliers.</a:t>
            </a:r>
          </a:p>
        </p:txBody>
      </p:sp>
      <p:graphicFrame>
        <p:nvGraphicFramePr>
          <p:cNvPr id="2" name="Table 1">
            <a:extLst>
              <a:ext uri="{FF2B5EF4-FFF2-40B4-BE49-F238E27FC236}">
                <a16:creationId xmlns:a16="http://schemas.microsoft.com/office/drawing/2014/main" id="{791C9A63-F471-4D9E-8C67-3DBC0CAC9D61}"/>
              </a:ext>
            </a:extLst>
          </p:cNvPr>
          <p:cNvGraphicFramePr>
            <a:graphicFrameLocks noGrp="1"/>
          </p:cNvGraphicFramePr>
          <p:nvPr>
            <p:extLst>
              <p:ext uri="{D42A27DB-BD31-4B8C-83A1-F6EECF244321}">
                <p14:modId xmlns:p14="http://schemas.microsoft.com/office/powerpoint/2010/main" val="709091669"/>
              </p:ext>
            </p:extLst>
          </p:nvPr>
        </p:nvGraphicFramePr>
        <p:xfrm>
          <a:off x="5800081" y="1231205"/>
          <a:ext cx="3053530" cy="3485235"/>
        </p:xfrm>
        <a:graphic>
          <a:graphicData uri="http://schemas.openxmlformats.org/drawingml/2006/table">
            <a:tbl>
              <a:tblPr firstRow="1" firstCol="1" bandRow="1" bandCol="1">
                <a:tableStyleId>{5C22544A-7EE6-4342-B048-85BDC9FD1C3A}</a:tableStyleId>
              </a:tblPr>
              <a:tblGrid>
                <a:gridCol w="1410753">
                  <a:extLst>
                    <a:ext uri="{9D8B030D-6E8A-4147-A177-3AD203B41FA5}">
                      <a16:colId xmlns:a16="http://schemas.microsoft.com/office/drawing/2014/main" val="3626026044"/>
                    </a:ext>
                  </a:extLst>
                </a:gridCol>
                <a:gridCol w="1642777">
                  <a:extLst>
                    <a:ext uri="{9D8B030D-6E8A-4147-A177-3AD203B41FA5}">
                      <a16:colId xmlns:a16="http://schemas.microsoft.com/office/drawing/2014/main" val="1846270562"/>
                    </a:ext>
                  </a:extLst>
                </a:gridCol>
              </a:tblGrid>
              <a:tr h="232481">
                <a:tc>
                  <a:txBody>
                    <a:bodyPr/>
                    <a:lstStyle/>
                    <a:p>
                      <a:pPr marL="0" marR="0" algn="ctr" hangingPunct="0">
                        <a:lnSpc>
                          <a:spcPct val="107000"/>
                        </a:lnSpc>
                        <a:spcBef>
                          <a:spcPts val="0"/>
                        </a:spcBef>
                        <a:spcAft>
                          <a:spcPts val="0"/>
                        </a:spcAft>
                      </a:pPr>
                      <a:r>
                        <a:rPr lang="en-GB" sz="1100">
                          <a:effectLst/>
                        </a:rPr>
                        <a:t>X</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X</a:t>
                      </a:r>
                      <a:r>
                        <a:rPr lang="en-GB" sz="1100" baseline="30000">
                          <a:effectLst/>
                        </a:rPr>
                        <a:t>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88699256"/>
                  </a:ext>
                </a:extLst>
              </a:tr>
              <a:tr h="232481">
                <a:tc>
                  <a:txBody>
                    <a:bodyPr/>
                    <a:lstStyle/>
                    <a:p>
                      <a:pPr marL="0" marR="0" algn="ctr" hangingPunct="0">
                        <a:lnSpc>
                          <a:spcPct val="107000"/>
                        </a:lnSpc>
                        <a:spcBef>
                          <a:spcPts val="0"/>
                        </a:spcBef>
                        <a:spcAft>
                          <a:spcPts val="0"/>
                        </a:spcAft>
                      </a:pPr>
                      <a:r>
                        <a:rPr lang="en-GB" sz="1100">
                          <a:effectLst/>
                        </a:rPr>
                        <a:t>24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576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247442"/>
                  </a:ext>
                </a:extLst>
              </a:tr>
              <a:tr h="232481">
                <a:tc>
                  <a:txBody>
                    <a:bodyPr/>
                    <a:lstStyle/>
                    <a:p>
                      <a:pPr marL="0" marR="0" algn="ctr" hangingPunct="0">
                        <a:lnSpc>
                          <a:spcPct val="107000"/>
                        </a:lnSpc>
                        <a:spcBef>
                          <a:spcPts val="0"/>
                        </a:spcBef>
                        <a:spcAft>
                          <a:spcPts val="0"/>
                        </a:spcAft>
                      </a:pPr>
                      <a:r>
                        <a:rPr lang="en-GB" sz="1100">
                          <a:effectLst/>
                        </a:rPr>
                        <a:t>27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729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587306"/>
                  </a:ext>
                </a:extLst>
              </a:tr>
              <a:tr h="232481">
                <a:tc>
                  <a:txBody>
                    <a:bodyPr/>
                    <a:lstStyle/>
                    <a:p>
                      <a:pPr marL="0" marR="0" algn="ctr" hangingPunct="0">
                        <a:lnSpc>
                          <a:spcPct val="107000"/>
                        </a:lnSpc>
                        <a:spcBef>
                          <a:spcPts val="0"/>
                        </a:spcBef>
                        <a:spcAft>
                          <a:spcPts val="0"/>
                        </a:spcAft>
                      </a:pPr>
                      <a:r>
                        <a:rPr lang="en-GB" sz="1100">
                          <a:effectLst/>
                        </a:rPr>
                        <a:t>36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1296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7014757"/>
                  </a:ext>
                </a:extLst>
              </a:tr>
              <a:tr h="232481">
                <a:tc>
                  <a:txBody>
                    <a:bodyPr/>
                    <a:lstStyle/>
                    <a:p>
                      <a:pPr marL="0" marR="0" algn="ctr" hangingPunct="0">
                        <a:lnSpc>
                          <a:spcPct val="107000"/>
                        </a:lnSpc>
                        <a:spcBef>
                          <a:spcPts val="0"/>
                        </a:spcBef>
                        <a:spcAft>
                          <a:spcPts val="0"/>
                        </a:spcAft>
                      </a:pPr>
                      <a:r>
                        <a:rPr lang="en-GB" sz="1100">
                          <a:effectLst/>
                        </a:rPr>
                        <a:t>48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2304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14151680"/>
                  </a:ext>
                </a:extLst>
              </a:tr>
              <a:tr h="232481">
                <a:tc>
                  <a:txBody>
                    <a:bodyPr/>
                    <a:lstStyle/>
                    <a:p>
                      <a:pPr marL="0" marR="0" algn="ctr" hangingPunct="0">
                        <a:lnSpc>
                          <a:spcPct val="107000"/>
                        </a:lnSpc>
                        <a:spcBef>
                          <a:spcPts val="0"/>
                        </a:spcBef>
                        <a:spcAft>
                          <a:spcPts val="0"/>
                        </a:spcAft>
                      </a:pPr>
                      <a:r>
                        <a:rPr lang="en-GB" sz="1100">
                          <a:effectLst/>
                        </a:rPr>
                        <a:t>52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2704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52986212"/>
                  </a:ext>
                </a:extLst>
              </a:tr>
              <a:tr h="232481">
                <a:tc>
                  <a:txBody>
                    <a:bodyPr/>
                    <a:lstStyle/>
                    <a:p>
                      <a:pPr marL="0" marR="0" algn="ctr" hangingPunct="0">
                        <a:lnSpc>
                          <a:spcPct val="107000"/>
                        </a:lnSpc>
                        <a:spcBef>
                          <a:spcPts val="0"/>
                        </a:spcBef>
                        <a:spcAft>
                          <a:spcPts val="0"/>
                        </a:spcAft>
                      </a:pPr>
                      <a:r>
                        <a:rPr lang="en-GB" sz="1100">
                          <a:effectLst/>
                        </a:rPr>
                        <a:t>52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2704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18656939"/>
                  </a:ext>
                </a:extLst>
              </a:tr>
              <a:tr h="232481">
                <a:tc>
                  <a:txBody>
                    <a:bodyPr/>
                    <a:lstStyle/>
                    <a:p>
                      <a:pPr marL="0" marR="0" algn="ctr" hangingPunct="0">
                        <a:lnSpc>
                          <a:spcPct val="107000"/>
                        </a:lnSpc>
                        <a:spcBef>
                          <a:spcPts val="0"/>
                        </a:spcBef>
                        <a:spcAft>
                          <a:spcPts val="0"/>
                        </a:spcAft>
                      </a:pPr>
                      <a:r>
                        <a:rPr lang="en-GB" sz="1100">
                          <a:effectLst/>
                        </a:rPr>
                        <a:t>53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2809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16072447"/>
                  </a:ext>
                </a:extLst>
              </a:tr>
              <a:tr h="232481">
                <a:tc>
                  <a:txBody>
                    <a:bodyPr/>
                    <a:lstStyle/>
                    <a:p>
                      <a:pPr marL="0" marR="0" algn="ctr" hangingPunct="0">
                        <a:lnSpc>
                          <a:spcPct val="107000"/>
                        </a:lnSpc>
                        <a:spcBef>
                          <a:spcPts val="0"/>
                        </a:spcBef>
                        <a:spcAft>
                          <a:spcPts val="0"/>
                        </a:spcAft>
                      </a:pPr>
                      <a:r>
                        <a:rPr lang="en-GB" sz="1100">
                          <a:effectLst/>
                        </a:rPr>
                        <a:t>55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2809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97974914"/>
                  </a:ext>
                </a:extLst>
              </a:tr>
              <a:tr h="232481">
                <a:tc>
                  <a:txBody>
                    <a:bodyPr/>
                    <a:lstStyle/>
                    <a:p>
                      <a:pPr marL="0" marR="0" algn="ctr" hangingPunct="0">
                        <a:lnSpc>
                          <a:spcPct val="107000"/>
                        </a:lnSpc>
                        <a:spcBef>
                          <a:spcPts val="0"/>
                        </a:spcBef>
                        <a:spcAft>
                          <a:spcPts val="0"/>
                        </a:spcAft>
                      </a:pPr>
                      <a:r>
                        <a:rPr lang="en-GB" sz="1100">
                          <a:effectLst/>
                        </a:rPr>
                        <a:t>59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3481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6053751"/>
                  </a:ext>
                </a:extLst>
              </a:tr>
              <a:tr h="232481">
                <a:tc>
                  <a:txBody>
                    <a:bodyPr/>
                    <a:lstStyle/>
                    <a:p>
                      <a:pPr marL="0" marR="0" algn="ctr" hangingPunct="0">
                        <a:lnSpc>
                          <a:spcPct val="107000"/>
                        </a:lnSpc>
                        <a:spcBef>
                          <a:spcPts val="0"/>
                        </a:spcBef>
                        <a:spcAft>
                          <a:spcPts val="0"/>
                        </a:spcAft>
                      </a:pPr>
                      <a:r>
                        <a:rPr lang="en-GB" sz="1100">
                          <a:effectLst/>
                        </a:rPr>
                        <a:t>60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3600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4828764"/>
                  </a:ext>
                </a:extLst>
              </a:tr>
              <a:tr h="232481">
                <a:tc>
                  <a:txBody>
                    <a:bodyPr/>
                    <a:lstStyle/>
                    <a:p>
                      <a:pPr marL="0" marR="0" algn="ctr" hangingPunct="0">
                        <a:lnSpc>
                          <a:spcPct val="107000"/>
                        </a:lnSpc>
                        <a:spcBef>
                          <a:spcPts val="0"/>
                        </a:spcBef>
                        <a:spcAft>
                          <a:spcPts val="0"/>
                        </a:spcAft>
                      </a:pPr>
                      <a:r>
                        <a:rPr lang="en-GB" sz="1100">
                          <a:effectLst/>
                        </a:rPr>
                        <a:t>85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7225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5459725"/>
                  </a:ext>
                </a:extLst>
              </a:tr>
              <a:tr h="232481">
                <a:tc>
                  <a:txBody>
                    <a:bodyPr/>
                    <a:lstStyle/>
                    <a:p>
                      <a:pPr marL="0" marR="0" algn="ctr" hangingPunct="0">
                        <a:lnSpc>
                          <a:spcPct val="107000"/>
                        </a:lnSpc>
                        <a:spcBef>
                          <a:spcPts val="0"/>
                        </a:spcBef>
                        <a:spcAft>
                          <a:spcPts val="0"/>
                        </a:spcAft>
                      </a:pPr>
                      <a:r>
                        <a:rPr lang="en-GB" sz="1100">
                          <a:effectLst/>
                        </a:rPr>
                        <a:t>90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8100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2066854"/>
                  </a:ext>
                </a:extLst>
              </a:tr>
              <a:tr h="232481">
                <a:tc>
                  <a:txBody>
                    <a:bodyPr/>
                    <a:lstStyle/>
                    <a:p>
                      <a:pPr marL="0" marR="0" algn="ctr" hangingPunct="0">
                        <a:lnSpc>
                          <a:spcPct val="107000"/>
                        </a:lnSpc>
                        <a:spcBef>
                          <a:spcPts val="0"/>
                        </a:spcBef>
                        <a:spcAft>
                          <a:spcPts val="0"/>
                        </a:spcAft>
                      </a:pPr>
                      <a:r>
                        <a:rPr lang="en-GB" sz="1100">
                          <a:effectLst/>
                        </a:rPr>
                        <a:t>92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9025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01799426"/>
                  </a:ext>
                </a:extLst>
              </a:tr>
              <a:tr h="230501">
                <a:tc>
                  <a:txBody>
                    <a:bodyPr/>
                    <a:lstStyle/>
                    <a:p>
                      <a:pPr marL="0" marR="0" algn="ctr" hangingPunct="0">
                        <a:lnSpc>
                          <a:spcPct val="107000"/>
                        </a:lnSpc>
                        <a:spcBef>
                          <a:spcPts val="0"/>
                        </a:spcBef>
                        <a:spcAft>
                          <a:spcPts val="0"/>
                        </a:spcAft>
                      </a:pPr>
                      <a:r>
                        <a:rPr lang="en-GB" sz="1100">
                          <a:effectLst/>
                          <a:sym typeface="Symbol" panose="05050102010706020507" pitchFamily="18" charset="2"/>
                        </a:rPr>
                        <a:t></a:t>
                      </a:r>
                      <a:r>
                        <a:rPr lang="en-GB" sz="1100">
                          <a:effectLst/>
                        </a:rPr>
                        <a:t>X = 734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dirty="0">
                          <a:effectLst/>
                          <a:sym typeface="Symbol" panose="05050102010706020507" pitchFamily="18" charset="2"/>
                        </a:rPr>
                        <a:t></a:t>
                      </a:r>
                      <a:r>
                        <a:rPr lang="en-GB" sz="1100" dirty="0">
                          <a:effectLst/>
                        </a:rPr>
                        <a:t>X</a:t>
                      </a:r>
                      <a:r>
                        <a:rPr lang="en-GB" sz="1100" baseline="30000" dirty="0">
                          <a:effectLst/>
                        </a:rPr>
                        <a:t>2</a:t>
                      </a:r>
                      <a:r>
                        <a:rPr lang="en-GB" sz="1100" dirty="0">
                          <a:effectLst/>
                        </a:rPr>
                        <a:t> = 47362</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42819240"/>
                  </a:ext>
                </a:extLst>
              </a:tr>
            </a:tbl>
          </a:graphicData>
        </a:graphic>
      </p:graphicFrame>
      <p:sp>
        <p:nvSpPr>
          <p:cNvPr id="4" name="Rectangle 3">
            <a:extLst>
              <a:ext uri="{FF2B5EF4-FFF2-40B4-BE49-F238E27FC236}">
                <a16:creationId xmlns:a16="http://schemas.microsoft.com/office/drawing/2014/main" id="{B4D6935D-0E0F-468A-92E7-36B3802A0BCC}"/>
              </a:ext>
            </a:extLst>
          </p:cNvPr>
          <p:cNvSpPr/>
          <p:nvPr/>
        </p:nvSpPr>
        <p:spPr>
          <a:xfrm>
            <a:off x="1404014" y="4244770"/>
            <a:ext cx="3025187" cy="369332"/>
          </a:xfrm>
          <a:prstGeom prst="rect">
            <a:avLst/>
          </a:prstGeom>
          <a:solidFill>
            <a:schemeClr val="accent3">
              <a:lumMod val="20000"/>
              <a:lumOff val="80000"/>
            </a:schemeClr>
          </a:solidFill>
        </p:spPr>
        <p:txBody>
          <a:bodyPr wrap="none">
            <a:spAutoFit/>
          </a:bodyPr>
          <a:lstStyle/>
          <a:p>
            <a:r>
              <a:rPr lang="en-GB" dirty="0">
                <a:solidFill>
                  <a:srgbClr val="FF0000"/>
                </a:solidFill>
              </a:rPr>
              <a:t>Standard deviation = 21.3%</a:t>
            </a:r>
            <a:endParaRPr lang="en-GB" dirty="0"/>
          </a:p>
        </p:txBody>
      </p:sp>
      <p:sp>
        <p:nvSpPr>
          <p:cNvPr id="5" name="Rectangle 4">
            <a:extLst>
              <a:ext uri="{FF2B5EF4-FFF2-40B4-BE49-F238E27FC236}">
                <a16:creationId xmlns:a16="http://schemas.microsoft.com/office/drawing/2014/main" id="{83CF1A5B-72E1-4BA3-8EE6-8A9539464C1F}"/>
              </a:ext>
            </a:extLst>
          </p:cNvPr>
          <p:cNvSpPr/>
          <p:nvPr/>
        </p:nvSpPr>
        <p:spPr>
          <a:xfrm>
            <a:off x="1404014" y="2904202"/>
            <a:ext cx="2951962" cy="369332"/>
          </a:xfrm>
          <a:prstGeom prst="rect">
            <a:avLst/>
          </a:prstGeom>
          <a:solidFill>
            <a:schemeClr val="accent3">
              <a:lumMod val="20000"/>
              <a:lumOff val="80000"/>
            </a:schemeClr>
          </a:solidFill>
        </p:spPr>
        <p:txBody>
          <a:bodyPr wrap="none">
            <a:spAutoFit/>
          </a:bodyPr>
          <a:lstStyle/>
          <a:p>
            <a:r>
              <a:rPr lang="en-GB" dirty="0">
                <a:solidFill>
                  <a:srgbClr val="FF0000"/>
                </a:solidFill>
              </a:rPr>
              <a:t>Variance = 455.3254…. %</a:t>
            </a:r>
            <a:r>
              <a:rPr lang="en-GB" baseline="30000" dirty="0">
                <a:solidFill>
                  <a:srgbClr val="FF0000"/>
                </a:solidFill>
              </a:rPr>
              <a:t>2</a:t>
            </a:r>
            <a:endParaRPr lang="en-GB" dirty="0">
              <a:solidFill>
                <a:srgbClr val="FF0000"/>
              </a:solidFill>
            </a:endParaRP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49EDD289-AD59-4AB3-B1AA-E66294F2BE4A}"/>
                  </a:ext>
                </a:extLst>
              </p:cNvPr>
              <p:cNvSpPr txBox="1"/>
              <p:nvPr/>
            </p:nvSpPr>
            <p:spPr>
              <a:xfrm>
                <a:off x="1614904" y="2130030"/>
                <a:ext cx="2456955" cy="553998"/>
              </a:xfrm>
              <a:prstGeom prst="rect">
                <a:avLst/>
              </a:prstGeom>
              <a:solidFill>
                <a:schemeClr val="accent6">
                  <a:lumMod val="60000"/>
                  <a:lumOff val="4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𝑉𝑎𝑟𝑖𝑎𝑛𝑐𝑒</m:t>
                      </m:r>
                      <m:r>
                        <a:rPr lang="en-GB" b="0" i="1" smtClean="0">
                          <a:latin typeface="Cambria Math" panose="02040503050406030204" pitchFamily="18" charset="0"/>
                        </a:rPr>
                        <m:t>= </m:t>
                      </m:r>
                      <m:f>
                        <m:fPr>
                          <m:ctrlPr>
                            <a:rPr lang="en-GB" b="0" i="1" smtClean="0">
                              <a:latin typeface="Cambria Math" panose="02040503050406030204" pitchFamily="18" charset="0"/>
                            </a:rPr>
                          </m:ctrlPr>
                        </m:fPr>
                        <m:num>
                          <m:nary>
                            <m:naryPr>
                              <m:chr m:val="∑"/>
                              <m:subHide m:val="on"/>
                              <m:supHide m:val="on"/>
                              <m:ctrlPr>
                                <a:rPr lang="en-GB" b="0" i="1" smtClean="0">
                                  <a:latin typeface="Cambria Math" panose="02040503050406030204" pitchFamily="18" charset="0"/>
                                </a:rPr>
                              </m:ctrlPr>
                            </m:naryPr>
                            <m:sub/>
                            <m:sup/>
                            <m:e>
                              <m:sSup>
                                <m:sSupPr>
                                  <m:ctrlPr>
                                    <a:rPr lang="en-GB" b="0" i="1" smtClean="0">
                                      <a:latin typeface="Cambria Math" panose="02040503050406030204" pitchFamily="18" charset="0"/>
                                    </a:rPr>
                                  </m:ctrlPr>
                                </m:sSupPr>
                                <m:e>
                                  <m:d>
                                    <m:dPr>
                                      <m:ctrlPr>
                                        <a:rPr lang="en-GB" b="0" i="1" smtClean="0">
                                          <a:latin typeface="Cambria Math" panose="02040503050406030204" pitchFamily="18" charset="0"/>
                                        </a:rPr>
                                      </m:ctrlPr>
                                    </m:dPr>
                                    <m:e>
                                      <m:r>
                                        <a:rPr lang="en-GB" b="0" i="1" smtClean="0">
                                          <a:latin typeface="Cambria Math" panose="02040503050406030204" pitchFamily="18" charset="0"/>
                                        </a:rPr>
                                        <m:t>𝑋</m:t>
                                      </m:r>
                                      <m:r>
                                        <a:rPr lang="en-GB" b="0" i="1" smtClean="0">
                                          <a:latin typeface="Cambria Math" panose="02040503050406030204" pitchFamily="18" charset="0"/>
                                        </a:rPr>
                                        <m:t> −</m:t>
                                      </m:r>
                                      <m:acc>
                                        <m:accPr>
                                          <m:chr m:val="̅"/>
                                          <m:ctrlPr>
                                            <a:rPr lang="en-GB" b="0" i="1" smtClean="0">
                                              <a:latin typeface="Cambria Math" panose="02040503050406030204" pitchFamily="18" charset="0"/>
                                            </a:rPr>
                                          </m:ctrlPr>
                                        </m:accPr>
                                        <m:e>
                                          <m:r>
                                            <a:rPr lang="en-GB" b="0" i="1" smtClean="0">
                                              <a:latin typeface="Cambria Math" panose="02040503050406030204" pitchFamily="18" charset="0"/>
                                            </a:rPr>
                                            <m:t>𝑋</m:t>
                                          </m:r>
                                        </m:e>
                                      </m:acc>
                                    </m:e>
                                  </m:d>
                                </m:e>
                                <m:sup>
                                  <m:r>
                                    <a:rPr lang="en-GB" b="0" i="1" smtClean="0">
                                      <a:latin typeface="Cambria Math" panose="02040503050406030204" pitchFamily="18" charset="0"/>
                                    </a:rPr>
                                    <m:t>2</m:t>
                                  </m:r>
                                </m:sup>
                              </m:sSup>
                            </m:e>
                          </m:nary>
                        </m:num>
                        <m:den>
                          <m:r>
                            <a:rPr lang="en-GB" b="0" i="1" smtClean="0">
                              <a:latin typeface="Cambria Math" panose="02040503050406030204" pitchFamily="18" charset="0"/>
                            </a:rPr>
                            <m:t>𝑁</m:t>
                          </m:r>
                        </m:den>
                      </m:f>
                    </m:oMath>
                  </m:oMathPara>
                </a14:m>
                <a:endParaRPr lang="en-GB" dirty="0"/>
              </a:p>
            </p:txBody>
          </p:sp>
        </mc:Choice>
        <mc:Fallback xmlns="">
          <p:sp>
            <p:nvSpPr>
              <p:cNvPr id="13" name="TextBox 12">
                <a:extLst>
                  <a:ext uri="{FF2B5EF4-FFF2-40B4-BE49-F238E27FC236}">
                    <a16:creationId xmlns:a16="http://schemas.microsoft.com/office/drawing/2014/main" id="{49EDD289-AD59-4AB3-B1AA-E66294F2BE4A}"/>
                  </a:ext>
                </a:extLst>
              </p:cNvPr>
              <p:cNvSpPr txBox="1">
                <a:spLocks noRot="1" noChangeAspect="1" noMove="1" noResize="1" noEditPoints="1" noAdjustHandles="1" noChangeArrowheads="1" noChangeShapeType="1" noTextEdit="1"/>
              </p:cNvSpPr>
              <p:nvPr/>
            </p:nvSpPr>
            <p:spPr>
              <a:xfrm>
                <a:off x="1614904" y="2130030"/>
                <a:ext cx="2456955" cy="553998"/>
              </a:xfrm>
              <a:prstGeom prst="rect">
                <a:avLst/>
              </a:prstGeom>
              <a:blipFill>
                <a:blip r:embed="rId5"/>
                <a:stretch>
                  <a:fillRect/>
                </a:stretch>
              </a:blipFill>
            </p:spPr>
            <p:txBody>
              <a:bodyPr/>
              <a:lstStyle/>
              <a:p>
                <a:r>
                  <a:rPr lang="en-GB">
                    <a:noFill/>
                  </a:rPr>
                  <a:t> </a:t>
                </a:r>
              </a:p>
            </p:txBody>
          </p:sp>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500063" y="285750"/>
            <a:ext cx="6929437" cy="714375"/>
          </a:xfrm>
        </p:spPr>
        <p:txBody>
          <a:bodyPr/>
          <a:lstStyle/>
          <a:p>
            <a:r>
              <a:rPr lang="en-GB">
                <a:latin typeface="Arial" charset="0"/>
                <a:cs typeface="Arial" charset="0"/>
              </a:rPr>
              <a:t>Range</a:t>
            </a:r>
          </a:p>
        </p:txBody>
      </p:sp>
      <p:sp>
        <p:nvSpPr>
          <p:cNvPr id="3" name="Slide Number Placeholder 2"/>
          <p:cNvSpPr>
            <a:spLocks noGrp="1"/>
          </p:cNvSpPr>
          <p:nvPr>
            <p:ph type="sldNum" sz="quarter" idx="10"/>
          </p:nvPr>
        </p:nvSpPr>
        <p:spPr/>
        <p:txBody>
          <a:bodyPr/>
          <a:lstStyle/>
          <a:p>
            <a:pPr>
              <a:defRPr/>
            </a:pPr>
            <a:fld id="{B09C1897-1A1E-4F07-8E0B-CD11460940B1}" type="slidenum">
              <a:rPr lang="en-GB" smtClean="0"/>
              <a:pPr>
                <a:defRPr/>
              </a:pPr>
              <a:t>21</a:t>
            </a:fld>
            <a:endParaRPr lang="en-GB" dirty="0"/>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8438" name="TextBox 5"/>
          <p:cNvSpPr txBox="1">
            <a:spLocks noChangeArrowheads="1"/>
          </p:cNvSpPr>
          <p:nvPr/>
        </p:nvSpPr>
        <p:spPr bwMode="auto">
          <a:xfrm>
            <a:off x="500063" y="1268760"/>
            <a:ext cx="79295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This is the simplest definition of a measure of dispersion. </a:t>
            </a:r>
          </a:p>
          <a:p>
            <a:pPr eaLnBrk="1" hangingPunct="1"/>
            <a:endParaRPr lang="en-GB" dirty="0"/>
          </a:p>
          <a:p>
            <a:pPr eaLnBrk="1" hangingPunct="1"/>
            <a:r>
              <a:rPr lang="en-GB" dirty="0"/>
              <a:t>Simply defined as the difference between the largest and smallest value.</a:t>
            </a:r>
          </a:p>
          <a:p>
            <a:pPr eaLnBrk="1" hangingPunct="1"/>
            <a:endParaRPr lang="en-GB" dirty="0"/>
          </a:p>
          <a:p>
            <a:pPr lvl="1" eaLnBrk="1" hangingPunct="1"/>
            <a:r>
              <a:rPr lang="en-GB" dirty="0"/>
              <a:t>Range = X</a:t>
            </a:r>
            <a:r>
              <a:rPr lang="en-GB" baseline="-25000" dirty="0"/>
              <a:t>L</a:t>
            </a:r>
            <a:r>
              <a:rPr lang="en-GB" dirty="0"/>
              <a:t> – X</a:t>
            </a:r>
            <a:r>
              <a:rPr lang="en-GB" baseline="-25000" dirty="0"/>
              <a:t>S</a:t>
            </a:r>
            <a:r>
              <a:rPr lang="en-GB" dirty="0"/>
              <a:t> = 96 – 24 = 71 marks</a:t>
            </a:r>
          </a:p>
          <a:p>
            <a:pPr eaLnBrk="1" hangingPunct="1"/>
            <a:endParaRPr lang="en-GB" dirty="0"/>
          </a:p>
          <a:p>
            <a:pPr eaLnBrk="1" hangingPunct="1"/>
            <a:r>
              <a:rPr lang="en-GB" dirty="0"/>
              <a:t>Since it only considers the largest and smallest data values it is considered to be a poor measure of dispersion.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500063" y="285750"/>
            <a:ext cx="6929437" cy="714375"/>
          </a:xfrm>
        </p:spPr>
        <p:txBody>
          <a:bodyPr/>
          <a:lstStyle/>
          <a:p>
            <a:r>
              <a:rPr lang="en-GB" dirty="0">
                <a:latin typeface="Arial" charset="0"/>
                <a:cs typeface="Arial" charset="0"/>
              </a:rPr>
              <a:t>Interquartile Range (IQR)</a:t>
            </a:r>
          </a:p>
        </p:txBody>
      </p:sp>
      <p:sp>
        <p:nvSpPr>
          <p:cNvPr id="3" name="Slide Number Placeholder 2"/>
          <p:cNvSpPr>
            <a:spLocks noGrp="1"/>
          </p:cNvSpPr>
          <p:nvPr>
            <p:ph type="sldNum" sz="quarter" idx="10"/>
          </p:nvPr>
        </p:nvSpPr>
        <p:spPr/>
        <p:txBody>
          <a:bodyPr/>
          <a:lstStyle/>
          <a:p>
            <a:pPr>
              <a:defRPr/>
            </a:pPr>
            <a:fld id="{3D0DA165-780D-433E-9B34-20DB52E75238}" type="slidenum">
              <a:rPr lang="en-GB" smtClean="0"/>
              <a:pPr>
                <a:defRPr/>
              </a:pPr>
              <a:t>22</a:t>
            </a:fld>
            <a:endParaRPr lang="en-GB" dirty="0"/>
          </a:p>
        </p:txBody>
      </p:sp>
      <p:sp>
        <p:nvSpPr>
          <p:cNvPr id="1946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9462" name="TextBox 5"/>
          <p:cNvSpPr txBox="1">
            <a:spLocks noChangeArrowheads="1"/>
          </p:cNvSpPr>
          <p:nvPr/>
        </p:nvSpPr>
        <p:spPr bwMode="auto">
          <a:xfrm>
            <a:off x="527398" y="1268760"/>
            <a:ext cx="821531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IQR represents the difference between the 3</a:t>
            </a:r>
            <a:r>
              <a:rPr lang="en-GB" baseline="30000" dirty="0"/>
              <a:t>rd</a:t>
            </a:r>
            <a:r>
              <a:rPr lang="en-GB" dirty="0"/>
              <a:t> and 1</a:t>
            </a:r>
            <a:r>
              <a:rPr lang="en-GB" baseline="30000" dirty="0"/>
              <a:t>st</a:t>
            </a:r>
            <a:r>
              <a:rPr lang="en-GB" dirty="0"/>
              <a:t> quartiles:</a:t>
            </a:r>
          </a:p>
          <a:p>
            <a:pPr eaLnBrk="1" hangingPunct="1"/>
            <a:endParaRPr lang="en-GB" dirty="0"/>
          </a:p>
          <a:p>
            <a:pPr lvl="1" eaLnBrk="1" hangingPunct="1"/>
            <a:r>
              <a:rPr lang="en-GB" dirty="0">
                <a:solidFill>
                  <a:srgbClr val="FF0000"/>
                </a:solidFill>
              </a:rPr>
              <a:t>QR = Q</a:t>
            </a:r>
            <a:r>
              <a:rPr lang="en-GB" baseline="-25000" dirty="0">
                <a:solidFill>
                  <a:srgbClr val="FF0000"/>
                </a:solidFill>
              </a:rPr>
              <a:t>3</a:t>
            </a:r>
            <a:r>
              <a:rPr lang="en-GB" dirty="0">
                <a:solidFill>
                  <a:srgbClr val="FF0000"/>
                </a:solidFill>
              </a:rPr>
              <a:t> – Q</a:t>
            </a:r>
            <a:r>
              <a:rPr lang="en-GB" baseline="-25000" dirty="0">
                <a:solidFill>
                  <a:srgbClr val="FF0000"/>
                </a:solidFill>
              </a:rPr>
              <a:t>1</a:t>
            </a:r>
            <a:r>
              <a:rPr lang="en-GB" dirty="0"/>
              <a:t>.</a:t>
            </a:r>
          </a:p>
          <a:p>
            <a:pPr eaLnBrk="1" hangingPunct="1"/>
            <a:endParaRPr lang="en-GB" dirty="0"/>
          </a:p>
          <a:p>
            <a:pPr eaLnBrk="1" hangingPunct="1"/>
            <a:r>
              <a:rPr lang="en-GB" dirty="0"/>
              <a:t>The semi interquartile range (SIQR) is defined as half of the QR difference:</a:t>
            </a:r>
          </a:p>
          <a:p>
            <a:pPr eaLnBrk="1" hangingPunct="1"/>
            <a:endParaRPr lang="en-GB" dirty="0"/>
          </a:p>
          <a:p>
            <a:pPr lvl="1" eaLnBrk="1" hangingPunct="1"/>
            <a:r>
              <a:rPr lang="en-GB" dirty="0">
                <a:solidFill>
                  <a:srgbClr val="FF0000"/>
                </a:solidFill>
              </a:rPr>
              <a:t>SIQR = (Q</a:t>
            </a:r>
            <a:r>
              <a:rPr lang="en-GB" baseline="-25000" dirty="0">
                <a:solidFill>
                  <a:srgbClr val="FF0000"/>
                </a:solidFill>
              </a:rPr>
              <a:t>3</a:t>
            </a:r>
            <a:r>
              <a:rPr lang="en-GB" dirty="0">
                <a:solidFill>
                  <a:srgbClr val="FF0000"/>
                </a:solidFill>
              </a:rPr>
              <a:t> – Q</a:t>
            </a:r>
            <a:r>
              <a:rPr lang="en-GB" baseline="-25000" dirty="0">
                <a:solidFill>
                  <a:srgbClr val="FF0000"/>
                </a:solidFill>
              </a:rPr>
              <a:t>1</a:t>
            </a:r>
            <a:r>
              <a:rPr lang="en-GB" dirty="0">
                <a:solidFill>
                  <a:srgbClr val="FF0000"/>
                </a:solidFill>
              </a:rPr>
              <a:t>)/2</a:t>
            </a:r>
            <a:r>
              <a:rPr lang="en-GB" dirty="0"/>
              <a:t>. </a:t>
            </a:r>
          </a:p>
        </p:txBody>
      </p:sp>
      <p:sp>
        <p:nvSpPr>
          <p:cNvPr id="2" name="Rectangle 1">
            <a:extLst>
              <a:ext uri="{FF2B5EF4-FFF2-40B4-BE49-F238E27FC236}">
                <a16:creationId xmlns:a16="http://schemas.microsoft.com/office/drawing/2014/main" id="{9D0B99DA-D71B-4226-B9F1-C953F63B1E5C}"/>
              </a:ext>
            </a:extLst>
          </p:cNvPr>
          <p:cNvSpPr/>
          <p:nvPr/>
        </p:nvSpPr>
        <p:spPr>
          <a:xfrm>
            <a:off x="539759" y="4056390"/>
            <a:ext cx="8215311" cy="1754326"/>
          </a:xfrm>
          <a:prstGeom prst="rect">
            <a:avLst/>
          </a:prstGeom>
          <a:solidFill>
            <a:schemeClr val="accent3">
              <a:lumMod val="20000"/>
              <a:lumOff val="80000"/>
            </a:schemeClr>
          </a:solidFill>
        </p:spPr>
        <p:txBody>
          <a:bodyPr wrap="square">
            <a:spAutoFit/>
          </a:bodyPr>
          <a:lstStyle/>
          <a:p>
            <a:pPr eaLnBrk="1" hangingPunct="1"/>
            <a:r>
              <a:rPr lang="en-GB" dirty="0"/>
              <a:t>If the data distribution is symmetric then the median ± one semi interquartile will contain 1/2 of the scores. </a:t>
            </a:r>
          </a:p>
          <a:p>
            <a:pPr eaLnBrk="1" hangingPunct="1"/>
            <a:endParaRPr lang="en-GB" dirty="0"/>
          </a:p>
          <a:p>
            <a:pPr eaLnBrk="1" hangingPunct="1"/>
            <a:r>
              <a:rPr lang="en-GB" dirty="0"/>
              <a:t>We should observe that for data sets with a small number of outliers these measures of dispersion will not be affected by the presence of these outlier values.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49863-0D63-4EBE-9A3A-06AB3017FD7F}"/>
              </a:ext>
            </a:extLst>
          </p:cNvPr>
          <p:cNvSpPr>
            <a:spLocks noGrp="1"/>
          </p:cNvSpPr>
          <p:nvPr>
            <p:ph type="ctrTitle"/>
          </p:nvPr>
        </p:nvSpPr>
        <p:spPr/>
        <p:txBody>
          <a:bodyPr/>
          <a:lstStyle/>
          <a:p>
            <a:r>
              <a:rPr lang="en-GB" dirty="0">
                <a:latin typeface="Arial" charset="0"/>
                <a:cs typeface="Arial" charset="0"/>
              </a:rPr>
              <a:t>Interquartile Range (IQR) continued</a:t>
            </a:r>
            <a:endParaRPr lang="en-GB" dirty="0"/>
          </a:p>
        </p:txBody>
      </p:sp>
      <p:sp>
        <p:nvSpPr>
          <p:cNvPr id="3" name="Slide Number Placeholder 2">
            <a:extLst>
              <a:ext uri="{FF2B5EF4-FFF2-40B4-BE49-F238E27FC236}">
                <a16:creationId xmlns:a16="http://schemas.microsoft.com/office/drawing/2014/main" id="{D1C95156-D3FA-4B51-ACEC-DD5D0C052493}"/>
              </a:ext>
            </a:extLst>
          </p:cNvPr>
          <p:cNvSpPr>
            <a:spLocks noGrp="1"/>
          </p:cNvSpPr>
          <p:nvPr>
            <p:ph type="sldNum" sz="quarter" idx="10"/>
          </p:nvPr>
        </p:nvSpPr>
        <p:spPr/>
        <p:txBody>
          <a:bodyPr/>
          <a:lstStyle/>
          <a:p>
            <a:pPr>
              <a:defRPr/>
            </a:pPr>
            <a:fld id="{DF0093E3-6890-4EE1-A0DE-39D69AD98DE1}" type="slidenum">
              <a:rPr lang="en-GB" smtClean="0"/>
              <a:pPr>
                <a:defRPr/>
              </a:pPr>
              <a:t>23</a:t>
            </a:fld>
            <a:endParaRPr lang="en-GB" dirty="0"/>
          </a:p>
        </p:txBody>
      </p:sp>
      <p:sp>
        <p:nvSpPr>
          <p:cNvPr id="4" name="Footer Placeholder 3">
            <a:extLst>
              <a:ext uri="{FF2B5EF4-FFF2-40B4-BE49-F238E27FC236}">
                <a16:creationId xmlns:a16="http://schemas.microsoft.com/office/drawing/2014/main" id="{39DFE0E6-2125-487C-995F-D741F60C6CBB}"/>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441829EB-501D-48D2-B8F9-79470FDC63AA}"/>
              </a:ext>
            </a:extLst>
          </p:cNvPr>
          <p:cNvPicPr/>
          <p:nvPr/>
        </p:nvPicPr>
        <p:blipFill>
          <a:blip r:embed="rId2"/>
          <a:stretch>
            <a:fillRect/>
          </a:stretch>
        </p:blipFill>
        <p:spPr>
          <a:xfrm>
            <a:off x="524199" y="1754851"/>
            <a:ext cx="8357646" cy="3348298"/>
          </a:xfrm>
          <a:prstGeom prst="rect">
            <a:avLst/>
          </a:prstGeom>
        </p:spPr>
      </p:pic>
    </p:spTree>
    <p:extLst>
      <p:ext uri="{BB962C8B-B14F-4D97-AF65-F5344CB8AC3E}">
        <p14:creationId xmlns:p14="http://schemas.microsoft.com/office/powerpoint/2010/main" val="1337298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44958-AD21-4281-BA62-F8EB01E38F6B}"/>
              </a:ext>
            </a:extLst>
          </p:cNvPr>
          <p:cNvSpPr>
            <a:spLocks noGrp="1"/>
          </p:cNvSpPr>
          <p:nvPr>
            <p:ph type="ctrTitle"/>
          </p:nvPr>
        </p:nvSpPr>
        <p:spPr/>
        <p:txBody>
          <a:bodyPr/>
          <a:lstStyle/>
          <a:p>
            <a:r>
              <a:rPr lang="en-GB" dirty="0"/>
              <a:t>Excel solution</a:t>
            </a:r>
          </a:p>
        </p:txBody>
      </p:sp>
      <p:sp>
        <p:nvSpPr>
          <p:cNvPr id="3" name="Slide Number Placeholder 2">
            <a:extLst>
              <a:ext uri="{FF2B5EF4-FFF2-40B4-BE49-F238E27FC236}">
                <a16:creationId xmlns:a16="http://schemas.microsoft.com/office/drawing/2014/main" id="{AD24E5F9-6358-4F86-8D50-301F443B91DF}"/>
              </a:ext>
            </a:extLst>
          </p:cNvPr>
          <p:cNvSpPr>
            <a:spLocks noGrp="1"/>
          </p:cNvSpPr>
          <p:nvPr>
            <p:ph type="sldNum" sz="quarter" idx="10"/>
          </p:nvPr>
        </p:nvSpPr>
        <p:spPr/>
        <p:txBody>
          <a:bodyPr/>
          <a:lstStyle/>
          <a:p>
            <a:pPr>
              <a:defRPr/>
            </a:pPr>
            <a:fld id="{DF0093E3-6890-4EE1-A0DE-39D69AD98DE1}" type="slidenum">
              <a:rPr lang="en-GB" smtClean="0"/>
              <a:pPr>
                <a:defRPr/>
              </a:pPr>
              <a:t>24</a:t>
            </a:fld>
            <a:endParaRPr lang="en-GB" dirty="0"/>
          </a:p>
        </p:txBody>
      </p:sp>
      <p:sp>
        <p:nvSpPr>
          <p:cNvPr id="4" name="Footer Placeholder 3">
            <a:extLst>
              <a:ext uri="{FF2B5EF4-FFF2-40B4-BE49-F238E27FC236}">
                <a16:creationId xmlns:a16="http://schemas.microsoft.com/office/drawing/2014/main" id="{87C6B683-A942-484D-BC67-6418EFDB98B6}"/>
              </a:ext>
            </a:extLst>
          </p:cNvPr>
          <p:cNvSpPr>
            <a:spLocks noGrp="1"/>
          </p:cNvSpPr>
          <p:nvPr>
            <p:ph type="ftr" sz="quarter" idx="11"/>
          </p:nvPr>
        </p:nvSpPr>
        <p:spPr/>
        <p:txBody>
          <a:bodyPr/>
          <a:lstStyle/>
          <a:p>
            <a:pPr>
              <a:defRPr/>
            </a:pPr>
            <a:r>
              <a:rPr lang="en-GB"/>
              <a:t>Glyn Davis</a:t>
            </a:r>
            <a:endParaRPr lang="en-GB" b="0" dirty="0"/>
          </a:p>
        </p:txBody>
      </p:sp>
      <p:sp>
        <p:nvSpPr>
          <p:cNvPr id="5" name="TextBox 4">
            <a:extLst>
              <a:ext uri="{FF2B5EF4-FFF2-40B4-BE49-F238E27FC236}">
                <a16:creationId xmlns:a16="http://schemas.microsoft.com/office/drawing/2014/main" id="{F14220C9-11DC-46CD-98DF-57C65D3D88FE}"/>
              </a:ext>
            </a:extLst>
          </p:cNvPr>
          <p:cNvSpPr txBox="1"/>
          <p:nvPr/>
        </p:nvSpPr>
        <p:spPr>
          <a:xfrm>
            <a:off x="6732240" y="1231468"/>
            <a:ext cx="2011679" cy="2554545"/>
          </a:xfrm>
          <a:prstGeom prst="rect">
            <a:avLst/>
          </a:prstGeom>
          <a:solidFill>
            <a:schemeClr val="accent4">
              <a:lumMod val="40000"/>
              <a:lumOff val="60000"/>
            </a:schemeClr>
          </a:solidFill>
        </p:spPr>
        <p:txBody>
          <a:bodyPr wrap="square" rtlCol="0">
            <a:spAutoFit/>
          </a:bodyPr>
          <a:lstStyle/>
          <a:p>
            <a:r>
              <a:rPr lang="en-GB" sz="1600" dirty="0"/>
              <a:t>Mean = 56.38</a:t>
            </a:r>
          </a:p>
          <a:p>
            <a:endParaRPr lang="en-GB" sz="1600" dirty="0"/>
          </a:p>
          <a:p>
            <a:r>
              <a:rPr lang="en-GB" sz="1600" dirty="0">
                <a:solidFill>
                  <a:srgbClr val="FF0000"/>
                </a:solidFill>
              </a:rPr>
              <a:t>Treating data values X has the entire population</a:t>
            </a:r>
          </a:p>
          <a:p>
            <a:endParaRPr lang="en-GB" sz="1600" dirty="0"/>
          </a:p>
          <a:p>
            <a:r>
              <a:rPr lang="en-GB" sz="1600" dirty="0"/>
              <a:t>Pop’ variance = 437.47</a:t>
            </a:r>
          </a:p>
          <a:p>
            <a:endParaRPr lang="en-GB" sz="1600" dirty="0"/>
          </a:p>
          <a:p>
            <a:r>
              <a:rPr lang="en-GB" sz="1600" dirty="0"/>
              <a:t>Pop’ sd = 20.92</a:t>
            </a:r>
          </a:p>
        </p:txBody>
      </p:sp>
      <p:sp>
        <p:nvSpPr>
          <p:cNvPr id="7" name="TextBox 6">
            <a:extLst>
              <a:ext uri="{FF2B5EF4-FFF2-40B4-BE49-F238E27FC236}">
                <a16:creationId xmlns:a16="http://schemas.microsoft.com/office/drawing/2014/main" id="{A89C1FBE-BE14-4A3C-9122-AF7EEF927A10}"/>
              </a:ext>
            </a:extLst>
          </p:cNvPr>
          <p:cNvSpPr txBox="1"/>
          <p:nvPr/>
        </p:nvSpPr>
        <p:spPr>
          <a:xfrm>
            <a:off x="477210" y="5272878"/>
            <a:ext cx="8132359" cy="646331"/>
          </a:xfrm>
          <a:prstGeom prst="rect">
            <a:avLst/>
          </a:prstGeom>
          <a:solidFill>
            <a:schemeClr val="accent5">
              <a:lumMod val="20000"/>
              <a:lumOff val="80000"/>
            </a:schemeClr>
          </a:solidFill>
        </p:spPr>
        <p:txBody>
          <a:bodyPr wrap="square" rtlCol="0">
            <a:spAutoFit/>
          </a:bodyPr>
          <a:lstStyle/>
          <a:p>
            <a:r>
              <a:rPr lang="en-GB" dirty="0">
                <a:solidFill>
                  <a:srgbClr val="FF0000"/>
                </a:solidFill>
              </a:rPr>
              <a:t>If you treat your x values as a sample</a:t>
            </a:r>
            <a:r>
              <a:rPr lang="en-GB" dirty="0"/>
              <a:t>, then sample variance = 473.92 and sample sd = 21.77. </a:t>
            </a:r>
            <a:r>
              <a:rPr lang="en-GB" dirty="0">
                <a:solidFill>
                  <a:srgbClr val="FF0000"/>
                </a:solidFill>
              </a:rPr>
              <a:t>SPSS</a:t>
            </a:r>
            <a:r>
              <a:rPr lang="en-GB" dirty="0"/>
              <a:t> only provides the sample values.</a:t>
            </a:r>
          </a:p>
        </p:txBody>
      </p:sp>
      <p:pic>
        <p:nvPicPr>
          <p:cNvPr id="8" name="Picture 7">
            <a:extLst>
              <a:ext uri="{FF2B5EF4-FFF2-40B4-BE49-F238E27FC236}">
                <a16:creationId xmlns:a16="http://schemas.microsoft.com/office/drawing/2014/main" id="{7233834F-48AB-4BC5-9A47-D01E785F2362}"/>
              </a:ext>
            </a:extLst>
          </p:cNvPr>
          <p:cNvPicPr/>
          <p:nvPr/>
        </p:nvPicPr>
        <p:blipFill>
          <a:blip r:embed="rId2"/>
          <a:stretch>
            <a:fillRect/>
          </a:stretch>
        </p:blipFill>
        <p:spPr>
          <a:xfrm>
            <a:off x="500034" y="1231468"/>
            <a:ext cx="6160198" cy="3888431"/>
          </a:xfrm>
          <a:prstGeom prst="rect">
            <a:avLst/>
          </a:prstGeom>
        </p:spPr>
      </p:pic>
    </p:spTree>
    <p:extLst>
      <p:ext uri="{BB962C8B-B14F-4D97-AF65-F5344CB8AC3E}">
        <p14:creationId xmlns:p14="http://schemas.microsoft.com/office/powerpoint/2010/main" val="2195615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EC2C-3718-4AD4-9AF4-295DBF2F58C5}"/>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B9B038E4-E679-4C48-BFB7-2EC869942678}"/>
              </a:ext>
            </a:extLst>
          </p:cNvPr>
          <p:cNvSpPr>
            <a:spLocks noGrp="1"/>
          </p:cNvSpPr>
          <p:nvPr>
            <p:ph type="sldNum" sz="quarter" idx="10"/>
          </p:nvPr>
        </p:nvSpPr>
        <p:spPr/>
        <p:txBody>
          <a:bodyPr/>
          <a:lstStyle/>
          <a:p>
            <a:pPr>
              <a:defRPr/>
            </a:pPr>
            <a:fld id="{DF0093E3-6890-4EE1-A0DE-39D69AD98DE1}" type="slidenum">
              <a:rPr lang="en-GB" smtClean="0"/>
              <a:pPr>
                <a:defRPr/>
              </a:pPr>
              <a:t>25</a:t>
            </a:fld>
            <a:endParaRPr lang="en-GB" dirty="0"/>
          </a:p>
        </p:txBody>
      </p:sp>
      <p:sp>
        <p:nvSpPr>
          <p:cNvPr id="4" name="Footer Placeholder 3">
            <a:extLst>
              <a:ext uri="{FF2B5EF4-FFF2-40B4-BE49-F238E27FC236}">
                <a16:creationId xmlns:a16="http://schemas.microsoft.com/office/drawing/2014/main" id="{6C3F56EC-54B9-4560-8429-9CC522C66E19}"/>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DF96464B-028A-4837-8E2D-8F991E3F9049}"/>
              </a:ext>
            </a:extLst>
          </p:cNvPr>
          <p:cNvSpPr/>
          <p:nvPr/>
        </p:nvSpPr>
        <p:spPr>
          <a:xfrm>
            <a:off x="611560" y="1268760"/>
            <a:ext cx="3803670"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scriptives &gt; </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xplore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2B37BE5-A812-4F72-8CF5-1E212F92E4D8}"/>
              </a:ext>
            </a:extLst>
          </p:cNvPr>
          <p:cNvPicPr/>
          <p:nvPr/>
        </p:nvPicPr>
        <p:blipFill>
          <a:blip r:embed="rId2"/>
          <a:stretch>
            <a:fillRect/>
          </a:stretch>
        </p:blipFill>
        <p:spPr>
          <a:xfrm>
            <a:off x="698376" y="1688740"/>
            <a:ext cx="4233664" cy="3108411"/>
          </a:xfrm>
          <a:prstGeom prst="rect">
            <a:avLst/>
          </a:prstGeom>
        </p:spPr>
      </p:pic>
      <p:sp>
        <p:nvSpPr>
          <p:cNvPr id="7" name="Rectangle 6">
            <a:extLst>
              <a:ext uri="{FF2B5EF4-FFF2-40B4-BE49-F238E27FC236}">
                <a16:creationId xmlns:a16="http://schemas.microsoft.com/office/drawing/2014/main" id="{85AD68AD-55F9-468C-8544-249E5E332CFA}"/>
              </a:ext>
            </a:extLst>
          </p:cNvPr>
          <p:cNvSpPr/>
          <p:nvPr/>
        </p:nvSpPr>
        <p:spPr>
          <a:xfrm>
            <a:off x="5076056" y="2086202"/>
            <a:ext cx="3528392" cy="646331"/>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 and choose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escriptives and </a:t>
            </a:r>
            <a:r>
              <a:rPr lang="en-GB" u="sng" dirty="0">
                <a:latin typeface="Calibri" panose="020F0502020204030204" pitchFamily="34" charset="0"/>
                <a:ea typeface="Times New Roman" panose="02020603050405020304" pitchFamily="18" charset="0"/>
                <a:cs typeface="Calibri" panose="020F0502020204030204" pitchFamily="34" charset="0"/>
              </a:rPr>
              <a:t>P</a:t>
            </a:r>
            <a:r>
              <a:rPr lang="en-GB" dirty="0">
                <a:latin typeface="Calibri" panose="020F0502020204030204" pitchFamily="34" charset="0"/>
                <a:ea typeface="Times New Roman" panose="02020603050405020304" pitchFamily="18" charset="0"/>
                <a:cs typeface="Calibri" panose="020F0502020204030204" pitchFamily="34" charset="0"/>
              </a:rPr>
              <a:t>ercentiles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30544A43-25DB-4322-9AF0-0AB5B7552D6C}"/>
              </a:ext>
            </a:extLst>
          </p:cNvPr>
          <p:cNvPicPr/>
          <p:nvPr/>
        </p:nvPicPr>
        <p:blipFill>
          <a:blip r:embed="rId3"/>
          <a:stretch>
            <a:fillRect/>
          </a:stretch>
        </p:blipFill>
        <p:spPr>
          <a:xfrm>
            <a:off x="5148064" y="2780928"/>
            <a:ext cx="3456384" cy="2232248"/>
          </a:xfrm>
          <a:prstGeom prst="rect">
            <a:avLst/>
          </a:prstGeom>
        </p:spPr>
      </p:pic>
    </p:spTree>
    <p:extLst>
      <p:ext uri="{BB962C8B-B14F-4D97-AF65-F5344CB8AC3E}">
        <p14:creationId xmlns:p14="http://schemas.microsoft.com/office/powerpoint/2010/main" val="1923005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F1B6F-4C29-4715-85E5-BA91C289A325}"/>
              </a:ext>
            </a:extLst>
          </p:cNvPr>
          <p:cNvSpPr>
            <a:spLocks noGrp="1"/>
          </p:cNvSpPr>
          <p:nvPr>
            <p:ph type="ctrTitle"/>
          </p:nvPr>
        </p:nvSpPr>
        <p:spPr/>
        <p:txBody>
          <a:bodyPr/>
          <a:lstStyle/>
          <a:p>
            <a:r>
              <a:rPr lang="en-GB" dirty="0"/>
              <a:t>SPSS solution continued</a:t>
            </a:r>
          </a:p>
        </p:txBody>
      </p:sp>
      <p:sp>
        <p:nvSpPr>
          <p:cNvPr id="3" name="Slide Number Placeholder 2">
            <a:extLst>
              <a:ext uri="{FF2B5EF4-FFF2-40B4-BE49-F238E27FC236}">
                <a16:creationId xmlns:a16="http://schemas.microsoft.com/office/drawing/2014/main" id="{9F7D6B30-939A-4D58-B88F-0C3046C233D3}"/>
              </a:ext>
            </a:extLst>
          </p:cNvPr>
          <p:cNvSpPr>
            <a:spLocks noGrp="1"/>
          </p:cNvSpPr>
          <p:nvPr>
            <p:ph type="sldNum" sz="quarter" idx="10"/>
          </p:nvPr>
        </p:nvSpPr>
        <p:spPr/>
        <p:txBody>
          <a:bodyPr/>
          <a:lstStyle/>
          <a:p>
            <a:pPr>
              <a:defRPr/>
            </a:pPr>
            <a:fld id="{DF0093E3-6890-4EE1-A0DE-39D69AD98DE1}" type="slidenum">
              <a:rPr lang="en-GB" smtClean="0"/>
              <a:pPr>
                <a:defRPr/>
              </a:pPr>
              <a:t>26</a:t>
            </a:fld>
            <a:endParaRPr lang="en-GB" dirty="0"/>
          </a:p>
        </p:txBody>
      </p:sp>
      <p:sp>
        <p:nvSpPr>
          <p:cNvPr id="4" name="Footer Placeholder 3">
            <a:extLst>
              <a:ext uri="{FF2B5EF4-FFF2-40B4-BE49-F238E27FC236}">
                <a16:creationId xmlns:a16="http://schemas.microsoft.com/office/drawing/2014/main" id="{37ADA228-4761-49F2-ACEE-4C7C8B7D2FEE}"/>
              </a:ext>
            </a:extLst>
          </p:cNvPr>
          <p:cNvSpPr>
            <a:spLocks noGrp="1"/>
          </p:cNvSpPr>
          <p:nvPr>
            <p:ph type="ftr" sz="quarter" idx="11"/>
          </p:nvPr>
        </p:nvSpPr>
        <p:spPr/>
        <p:txBody>
          <a:bodyPr/>
          <a:lstStyle/>
          <a:p>
            <a:pPr>
              <a:defRPr/>
            </a:pPr>
            <a:r>
              <a:rPr lang="en-GB"/>
              <a:t>Glyn Davis</a:t>
            </a:r>
            <a:endParaRPr lang="en-GB" b="0" dirty="0"/>
          </a:p>
        </p:txBody>
      </p:sp>
      <p:sp>
        <p:nvSpPr>
          <p:cNvPr id="5" name="TextBox 4">
            <a:extLst>
              <a:ext uri="{FF2B5EF4-FFF2-40B4-BE49-F238E27FC236}">
                <a16:creationId xmlns:a16="http://schemas.microsoft.com/office/drawing/2014/main" id="{34240628-DAA0-42DC-94E3-75566A633FA4}"/>
              </a:ext>
            </a:extLst>
          </p:cNvPr>
          <p:cNvSpPr txBox="1"/>
          <p:nvPr/>
        </p:nvSpPr>
        <p:spPr>
          <a:xfrm>
            <a:off x="511506" y="1313088"/>
            <a:ext cx="1620957" cy="369332"/>
          </a:xfrm>
          <a:prstGeom prst="rect">
            <a:avLst/>
          </a:prstGeom>
          <a:solidFill>
            <a:schemeClr val="accent2">
              <a:lumMod val="20000"/>
              <a:lumOff val="80000"/>
            </a:schemeClr>
          </a:solidFill>
        </p:spPr>
        <p:txBody>
          <a:bodyPr wrap="none" rtlCol="0">
            <a:spAutoFit/>
          </a:bodyPr>
          <a:lstStyle/>
          <a:p>
            <a:r>
              <a:rPr lang="en-GB" dirty="0"/>
              <a:t>SPSS outputs</a:t>
            </a:r>
          </a:p>
        </p:txBody>
      </p:sp>
      <p:pic>
        <p:nvPicPr>
          <p:cNvPr id="6" name="Picture 5">
            <a:extLst>
              <a:ext uri="{FF2B5EF4-FFF2-40B4-BE49-F238E27FC236}">
                <a16:creationId xmlns:a16="http://schemas.microsoft.com/office/drawing/2014/main" id="{BE2A3DB8-A473-4257-B889-A2C1AE7E1368}"/>
              </a:ext>
            </a:extLst>
          </p:cNvPr>
          <p:cNvPicPr/>
          <p:nvPr/>
        </p:nvPicPr>
        <p:blipFill>
          <a:blip r:embed="rId2"/>
          <a:stretch>
            <a:fillRect/>
          </a:stretch>
        </p:blipFill>
        <p:spPr>
          <a:xfrm>
            <a:off x="539552" y="2748921"/>
            <a:ext cx="4405851" cy="3111569"/>
          </a:xfrm>
          <a:prstGeom prst="rect">
            <a:avLst/>
          </a:prstGeom>
        </p:spPr>
      </p:pic>
      <p:pic>
        <p:nvPicPr>
          <p:cNvPr id="7" name="Picture 6">
            <a:extLst>
              <a:ext uri="{FF2B5EF4-FFF2-40B4-BE49-F238E27FC236}">
                <a16:creationId xmlns:a16="http://schemas.microsoft.com/office/drawing/2014/main" id="{E378CED7-E7ED-4FCA-A7A1-11E26603D832}"/>
              </a:ext>
            </a:extLst>
          </p:cNvPr>
          <p:cNvPicPr/>
          <p:nvPr/>
        </p:nvPicPr>
        <p:blipFill>
          <a:blip r:embed="rId3"/>
          <a:stretch>
            <a:fillRect/>
          </a:stretch>
        </p:blipFill>
        <p:spPr>
          <a:xfrm>
            <a:off x="2411760" y="1313088"/>
            <a:ext cx="5904656" cy="1224135"/>
          </a:xfrm>
          <a:prstGeom prst="rect">
            <a:avLst/>
          </a:prstGeom>
        </p:spPr>
      </p:pic>
      <p:sp>
        <p:nvSpPr>
          <p:cNvPr id="8" name="TextBox 7">
            <a:extLst>
              <a:ext uri="{FF2B5EF4-FFF2-40B4-BE49-F238E27FC236}">
                <a16:creationId xmlns:a16="http://schemas.microsoft.com/office/drawing/2014/main" id="{7E41FEB5-602B-4CDD-AAC3-7BBBADDEB854}"/>
              </a:ext>
            </a:extLst>
          </p:cNvPr>
          <p:cNvSpPr txBox="1"/>
          <p:nvPr/>
        </p:nvSpPr>
        <p:spPr>
          <a:xfrm>
            <a:off x="5042967" y="2996952"/>
            <a:ext cx="3672408" cy="2800767"/>
          </a:xfrm>
          <a:prstGeom prst="rect">
            <a:avLst/>
          </a:prstGeom>
          <a:solidFill>
            <a:schemeClr val="accent4">
              <a:lumMod val="40000"/>
              <a:lumOff val="60000"/>
            </a:schemeClr>
          </a:solidFill>
        </p:spPr>
        <p:txBody>
          <a:bodyPr wrap="square" rtlCol="0">
            <a:spAutoFit/>
          </a:bodyPr>
          <a:lstStyle/>
          <a:p>
            <a:r>
              <a:rPr lang="en-GB" sz="1600" dirty="0"/>
              <a:t>From SPSS:</a:t>
            </a:r>
          </a:p>
          <a:p>
            <a:endParaRPr lang="en-GB" sz="1600" dirty="0"/>
          </a:p>
          <a:p>
            <a:r>
              <a:rPr lang="en-GB" sz="1600" dirty="0"/>
              <a:t>Sample mean = 56.38</a:t>
            </a:r>
          </a:p>
          <a:p>
            <a:endParaRPr lang="en-GB" sz="1600" dirty="0"/>
          </a:p>
          <a:p>
            <a:r>
              <a:rPr lang="en-GB" sz="1600" dirty="0"/>
              <a:t>Sample variance, sd</a:t>
            </a:r>
            <a:r>
              <a:rPr lang="en-GB" sz="1600" baseline="30000" dirty="0"/>
              <a:t>2</a:t>
            </a:r>
            <a:r>
              <a:rPr lang="en-GB" sz="1600" dirty="0"/>
              <a:t> = 473.923</a:t>
            </a:r>
          </a:p>
          <a:p>
            <a:endParaRPr lang="en-GB" sz="1600" dirty="0"/>
          </a:p>
          <a:p>
            <a:r>
              <a:rPr lang="en-GB" sz="1600" dirty="0"/>
              <a:t>Sample standard deviation, sd = 21.770</a:t>
            </a:r>
          </a:p>
          <a:p>
            <a:endParaRPr lang="en-GB" sz="1600" dirty="0"/>
          </a:p>
          <a:p>
            <a:r>
              <a:rPr lang="en-GB" sz="1600" dirty="0"/>
              <a:t>These agree with the Excel sample solutions in Cells C20 and C21.</a:t>
            </a:r>
          </a:p>
        </p:txBody>
      </p:sp>
    </p:spTree>
    <p:extLst>
      <p:ext uri="{BB962C8B-B14F-4D97-AF65-F5344CB8AC3E}">
        <p14:creationId xmlns:p14="http://schemas.microsoft.com/office/powerpoint/2010/main" val="516122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500063" y="285750"/>
            <a:ext cx="6929437" cy="714375"/>
          </a:xfrm>
        </p:spPr>
        <p:txBody>
          <a:bodyPr/>
          <a:lstStyle/>
          <a:p>
            <a:r>
              <a:rPr lang="en-GB" dirty="0">
                <a:latin typeface="Arial" charset="0"/>
                <a:cs typeface="Arial" charset="0"/>
              </a:rPr>
              <a:t>Measures of shape</a:t>
            </a:r>
          </a:p>
        </p:txBody>
      </p:sp>
      <p:sp>
        <p:nvSpPr>
          <p:cNvPr id="3" name="Slide Number Placeholder 2"/>
          <p:cNvSpPr>
            <a:spLocks noGrp="1"/>
          </p:cNvSpPr>
          <p:nvPr>
            <p:ph type="sldNum" sz="quarter" idx="10"/>
          </p:nvPr>
        </p:nvSpPr>
        <p:spPr/>
        <p:txBody>
          <a:bodyPr/>
          <a:lstStyle/>
          <a:p>
            <a:pPr>
              <a:defRPr/>
            </a:pPr>
            <a:fld id="{4C53FD19-2675-4927-B122-99F8D61D7A37}" type="slidenum">
              <a:rPr lang="en-GB" smtClean="0"/>
              <a:pPr>
                <a:defRPr/>
              </a:pPr>
              <a:t>27</a:t>
            </a:fld>
            <a:endParaRPr lang="en-GB" dirty="0"/>
          </a:p>
        </p:txBody>
      </p:sp>
      <p:sp>
        <p:nvSpPr>
          <p:cNvPr id="2048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0485" name="TextBox 5"/>
          <p:cNvSpPr txBox="1">
            <a:spLocks noChangeArrowheads="1"/>
          </p:cNvSpPr>
          <p:nvPr/>
        </p:nvSpPr>
        <p:spPr bwMode="auto">
          <a:xfrm>
            <a:off x="642938" y="1285875"/>
            <a:ext cx="8177534"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A fundamental task in many statistical analyses is to characterize the </a:t>
            </a:r>
            <a:r>
              <a:rPr lang="en-GB" dirty="0">
                <a:solidFill>
                  <a:srgbClr val="FF0000"/>
                </a:solidFill>
              </a:rPr>
              <a:t>location</a:t>
            </a:r>
            <a:r>
              <a:rPr lang="en-GB" dirty="0"/>
              <a:t> and </a:t>
            </a:r>
            <a:r>
              <a:rPr lang="en-GB" dirty="0">
                <a:solidFill>
                  <a:srgbClr val="FF0000"/>
                </a:solidFill>
              </a:rPr>
              <a:t>variability</a:t>
            </a:r>
            <a:r>
              <a:rPr lang="en-GB" dirty="0"/>
              <a:t> of a data set.</a:t>
            </a:r>
          </a:p>
          <a:p>
            <a:pPr eaLnBrk="1" hangingPunct="1"/>
            <a:endParaRPr lang="en-GB" dirty="0"/>
          </a:p>
          <a:p>
            <a:pPr eaLnBrk="1" hangingPunct="1"/>
            <a:r>
              <a:rPr lang="en-GB" dirty="0"/>
              <a:t>A further characterization of the data includes the idea of </a:t>
            </a:r>
            <a:r>
              <a:rPr lang="en-GB" dirty="0">
                <a:solidFill>
                  <a:srgbClr val="FF0000"/>
                </a:solidFill>
              </a:rPr>
              <a:t>skewness</a:t>
            </a:r>
            <a:r>
              <a:rPr lang="en-GB" dirty="0"/>
              <a:t> and </a:t>
            </a:r>
            <a:r>
              <a:rPr lang="en-GB" dirty="0">
                <a:solidFill>
                  <a:srgbClr val="FF0000"/>
                </a:solidFill>
              </a:rPr>
              <a:t>kurtosis</a:t>
            </a:r>
            <a:r>
              <a:rPr lang="en-GB" dirty="0"/>
              <a:t>. </a:t>
            </a:r>
          </a:p>
          <a:p>
            <a:pPr eaLnBrk="1" hangingPunct="1"/>
            <a:endParaRPr lang="en-GB" dirty="0"/>
          </a:p>
        </p:txBody>
      </p:sp>
      <p:pic>
        <p:nvPicPr>
          <p:cNvPr id="8" name="Picture 7">
            <a:extLst>
              <a:ext uri="{FF2B5EF4-FFF2-40B4-BE49-F238E27FC236}">
                <a16:creationId xmlns:a16="http://schemas.microsoft.com/office/drawing/2014/main" id="{A3B81491-7404-4454-8E59-4BAFFE2D0D53}"/>
              </a:ext>
            </a:extLst>
          </p:cNvPr>
          <p:cNvPicPr/>
          <p:nvPr/>
        </p:nvPicPr>
        <p:blipFill>
          <a:blip r:embed="rId2"/>
          <a:stretch>
            <a:fillRect/>
          </a:stretch>
        </p:blipFill>
        <p:spPr>
          <a:xfrm>
            <a:off x="833040" y="3014573"/>
            <a:ext cx="2340000" cy="2246174"/>
          </a:xfrm>
          <a:prstGeom prst="rect">
            <a:avLst/>
          </a:prstGeom>
        </p:spPr>
      </p:pic>
      <p:pic>
        <p:nvPicPr>
          <p:cNvPr id="11" name="Picture 10">
            <a:extLst>
              <a:ext uri="{FF2B5EF4-FFF2-40B4-BE49-F238E27FC236}">
                <a16:creationId xmlns:a16="http://schemas.microsoft.com/office/drawing/2014/main" id="{ADB4A9CD-3BF3-4189-AE99-FE1BBC535BD3}"/>
              </a:ext>
            </a:extLst>
          </p:cNvPr>
          <p:cNvPicPr/>
          <p:nvPr/>
        </p:nvPicPr>
        <p:blipFill>
          <a:blip r:embed="rId3"/>
          <a:stretch>
            <a:fillRect/>
          </a:stretch>
        </p:blipFill>
        <p:spPr>
          <a:xfrm>
            <a:off x="6191920" y="2939652"/>
            <a:ext cx="2340000" cy="2371324"/>
          </a:xfrm>
          <a:prstGeom prst="rect">
            <a:avLst/>
          </a:prstGeom>
        </p:spPr>
      </p:pic>
      <p:pic>
        <p:nvPicPr>
          <p:cNvPr id="12" name="Picture 11">
            <a:extLst>
              <a:ext uri="{FF2B5EF4-FFF2-40B4-BE49-F238E27FC236}">
                <a16:creationId xmlns:a16="http://schemas.microsoft.com/office/drawing/2014/main" id="{01653635-0F8B-440D-9240-286E5E67B65E}"/>
              </a:ext>
            </a:extLst>
          </p:cNvPr>
          <p:cNvPicPr/>
          <p:nvPr/>
        </p:nvPicPr>
        <p:blipFill>
          <a:blip r:embed="rId4"/>
          <a:stretch>
            <a:fillRect/>
          </a:stretch>
        </p:blipFill>
        <p:spPr>
          <a:xfrm>
            <a:off x="3561705" y="2672396"/>
            <a:ext cx="2340000" cy="283781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500063" y="285750"/>
            <a:ext cx="6929437" cy="714375"/>
          </a:xfrm>
        </p:spPr>
        <p:txBody>
          <a:bodyPr/>
          <a:lstStyle/>
          <a:p>
            <a:r>
              <a:rPr lang="en-GB">
                <a:latin typeface="Arial" charset="0"/>
                <a:cs typeface="Arial" charset="0"/>
              </a:rPr>
              <a:t>Skewness</a:t>
            </a:r>
          </a:p>
        </p:txBody>
      </p:sp>
      <p:sp>
        <p:nvSpPr>
          <p:cNvPr id="3" name="Slide Number Placeholder 2"/>
          <p:cNvSpPr>
            <a:spLocks noGrp="1"/>
          </p:cNvSpPr>
          <p:nvPr>
            <p:ph type="sldNum" sz="quarter" idx="10"/>
          </p:nvPr>
        </p:nvSpPr>
        <p:spPr/>
        <p:txBody>
          <a:bodyPr/>
          <a:lstStyle/>
          <a:p>
            <a:pPr>
              <a:defRPr/>
            </a:pPr>
            <a:fld id="{E65E8EE0-7251-473C-9A56-D14034C0FC7E}" type="slidenum">
              <a:rPr lang="en-GB" smtClean="0"/>
              <a:pPr>
                <a:defRPr/>
              </a:pPr>
              <a:t>28</a:t>
            </a:fld>
            <a:endParaRPr lang="en-GB" dirty="0"/>
          </a:p>
        </p:txBody>
      </p:sp>
      <p:sp>
        <p:nvSpPr>
          <p:cNvPr id="215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1509" name="TextBox 4"/>
          <p:cNvSpPr txBox="1">
            <a:spLocks noChangeArrowheads="1"/>
          </p:cNvSpPr>
          <p:nvPr/>
        </p:nvSpPr>
        <p:spPr bwMode="auto">
          <a:xfrm>
            <a:off x="537841" y="1260268"/>
            <a:ext cx="821930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Fisher’s measure of skewness</a:t>
            </a:r>
            <a:r>
              <a:rPr lang="en-GB" dirty="0"/>
              <a:t> is a measure of the degree of asymmetry of a distribution.</a:t>
            </a:r>
          </a:p>
        </p:txBody>
      </p:sp>
      <p:sp>
        <p:nvSpPr>
          <p:cNvPr id="6"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a:extLst>
              <a:ext uri="{FF2B5EF4-FFF2-40B4-BE49-F238E27FC236}">
                <a16:creationId xmlns:a16="http://schemas.microsoft.com/office/drawing/2014/main" id="{007B44EC-8CFF-4924-8DFA-241F53D9D78A}"/>
              </a:ext>
            </a:extLst>
          </p:cNvPr>
          <p:cNvPicPr>
            <a:picLocks noChangeAspect="1"/>
          </p:cNvPicPr>
          <p:nvPr/>
        </p:nvPicPr>
        <p:blipFill>
          <a:blip r:embed="rId2"/>
          <a:stretch>
            <a:fillRect/>
          </a:stretch>
        </p:blipFill>
        <p:spPr>
          <a:xfrm>
            <a:off x="2699792" y="2197614"/>
            <a:ext cx="4335218" cy="773063"/>
          </a:xfrm>
          <a:prstGeom prst="rect">
            <a:avLst/>
          </a:prstGeom>
        </p:spPr>
      </p:pic>
      <p:sp>
        <p:nvSpPr>
          <p:cNvPr id="4" name="Rectangle 3">
            <a:extLst>
              <a:ext uri="{FF2B5EF4-FFF2-40B4-BE49-F238E27FC236}">
                <a16:creationId xmlns:a16="http://schemas.microsoft.com/office/drawing/2014/main" id="{D65F0232-8FF1-4F69-9588-5C93D0DB448E}"/>
              </a:ext>
            </a:extLst>
          </p:cNvPr>
          <p:cNvSpPr/>
          <p:nvPr/>
        </p:nvSpPr>
        <p:spPr>
          <a:xfrm>
            <a:off x="3491880" y="3383490"/>
            <a:ext cx="3012363" cy="369332"/>
          </a:xfrm>
          <a:prstGeom prst="rect">
            <a:avLst/>
          </a:prstGeom>
          <a:solidFill>
            <a:schemeClr val="accent3">
              <a:lumMod val="20000"/>
              <a:lumOff val="80000"/>
            </a:schemeClr>
          </a:solidFill>
        </p:spPr>
        <p:txBody>
          <a:bodyPr wrap="none">
            <a:spAutoFit/>
          </a:bodyPr>
          <a:lstStyle/>
          <a:p>
            <a:r>
              <a:rPr lang="en-GB" dirty="0">
                <a:solidFill>
                  <a:srgbClr val="FF0000"/>
                </a:solidFill>
              </a:rPr>
              <a:t>Sample skewness = 0.0018</a:t>
            </a:r>
          </a:p>
        </p:txBody>
      </p:sp>
      <p:sp>
        <p:nvSpPr>
          <p:cNvPr id="8" name="Rectangle 7">
            <a:extLst>
              <a:ext uri="{FF2B5EF4-FFF2-40B4-BE49-F238E27FC236}">
                <a16:creationId xmlns:a16="http://schemas.microsoft.com/office/drawing/2014/main" id="{C2B85B88-1B90-4940-916B-A5FA497F563C}"/>
              </a:ext>
            </a:extLst>
          </p:cNvPr>
          <p:cNvSpPr/>
          <p:nvPr/>
        </p:nvSpPr>
        <p:spPr>
          <a:xfrm>
            <a:off x="728200" y="4333400"/>
            <a:ext cx="8028947" cy="1477328"/>
          </a:xfrm>
          <a:prstGeom prst="rect">
            <a:avLst/>
          </a:prstGeom>
          <a:solidFill>
            <a:schemeClr val="accent4">
              <a:lumMod val="20000"/>
              <a:lumOff val="80000"/>
            </a:schemeClr>
          </a:solidFill>
        </p:spPr>
        <p:txBody>
          <a:bodyPr wrap="square">
            <a:spAutoFit/>
          </a:bodyPr>
          <a:lstStyle/>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If skewness is less than −1, or greater than +1, the distribution is highly skewed.</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If skewness is between −1 and −0.5, or between +0.5 and +1, the distribution is moderately skewed.</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If skewness is between −0.5 and +0.5, the distribution is approximately symmetric.</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500063" y="285750"/>
            <a:ext cx="6929437" cy="714375"/>
          </a:xfrm>
        </p:spPr>
        <p:txBody>
          <a:bodyPr/>
          <a:lstStyle/>
          <a:p>
            <a:r>
              <a:rPr lang="en-GB">
                <a:latin typeface="Arial" charset="0"/>
                <a:cs typeface="Arial" charset="0"/>
              </a:rPr>
              <a:t>Kurtosis</a:t>
            </a:r>
          </a:p>
        </p:txBody>
      </p:sp>
      <p:sp>
        <p:nvSpPr>
          <p:cNvPr id="3" name="Slide Number Placeholder 2"/>
          <p:cNvSpPr>
            <a:spLocks noGrp="1"/>
          </p:cNvSpPr>
          <p:nvPr>
            <p:ph type="sldNum" sz="quarter" idx="10"/>
          </p:nvPr>
        </p:nvSpPr>
        <p:spPr/>
        <p:txBody>
          <a:bodyPr/>
          <a:lstStyle/>
          <a:p>
            <a:pPr>
              <a:defRPr/>
            </a:pPr>
            <a:fld id="{AB409C45-2976-4653-947E-DEB59939FD44}" type="slidenum">
              <a:rPr lang="en-GB" smtClean="0"/>
              <a:pPr>
                <a:defRPr/>
              </a:pPr>
              <a:t>29</a:t>
            </a:fld>
            <a:endParaRPr lang="en-GB" dirty="0"/>
          </a:p>
        </p:txBody>
      </p:sp>
      <p:sp>
        <p:nvSpPr>
          <p:cNvPr id="2253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2534" name="TextBox 5"/>
          <p:cNvSpPr txBox="1">
            <a:spLocks noChangeArrowheads="1"/>
          </p:cNvSpPr>
          <p:nvPr/>
        </p:nvSpPr>
        <p:spPr bwMode="auto">
          <a:xfrm>
            <a:off x="527572" y="1271985"/>
            <a:ext cx="40444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Fisher’s measure of kurtosis</a:t>
            </a:r>
            <a:r>
              <a:rPr lang="en-GB" dirty="0"/>
              <a:t> is a measure of whether the data are peaked or flat relative to a normal distribution.</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2" name="Picture 11">
            <a:extLst>
              <a:ext uri="{FF2B5EF4-FFF2-40B4-BE49-F238E27FC236}">
                <a16:creationId xmlns:a16="http://schemas.microsoft.com/office/drawing/2014/main" id="{2AC8A208-581C-420F-8957-3063121E4BBB}"/>
              </a:ext>
            </a:extLst>
          </p:cNvPr>
          <p:cNvPicPr/>
          <p:nvPr/>
        </p:nvPicPr>
        <p:blipFill>
          <a:blip r:embed="rId2"/>
          <a:stretch>
            <a:fillRect/>
          </a:stretch>
        </p:blipFill>
        <p:spPr>
          <a:xfrm>
            <a:off x="5051655" y="1364825"/>
            <a:ext cx="3853632" cy="2736415"/>
          </a:xfrm>
          <a:prstGeom prst="rect">
            <a:avLst/>
          </a:prstGeom>
        </p:spPr>
      </p:pic>
      <p:pic>
        <p:nvPicPr>
          <p:cNvPr id="5" name="Picture 4">
            <a:extLst>
              <a:ext uri="{FF2B5EF4-FFF2-40B4-BE49-F238E27FC236}">
                <a16:creationId xmlns:a16="http://schemas.microsoft.com/office/drawing/2014/main" id="{E28AE91D-7BA8-43F2-8177-AF46545B2AB0}"/>
              </a:ext>
            </a:extLst>
          </p:cNvPr>
          <p:cNvPicPr>
            <a:picLocks noChangeAspect="1"/>
          </p:cNvPicPr>
          <p:nvPr/>
        </p:nvPicPr>
        <p:blipFill>
          <a:blip r:embed="rId3"/>
          <a:stretch>
            <a:fillRect/>
          </a:stretch>
        </p:blipFill>
        <p:spPr>
          <a:xfrm>
            <a:off x="1892658" y="4400542"/>
            <a:ext cx="5790732" cy="884082"/>
          </a:xfrm>
          <a:prstGeom prst="rect">
            <a:avLst/>
          </a:prstGeom>
        </p:spPr>
      </p:pic>
      <p:sp>
        <p:nvSpPr>
          <p:cNvPr id="6" name="TextBox 5">
            <a:extLst>
              <a:ext uri="{FF2B5EF4-FFF2-40B4-BE49-F238E27FC236}">
                <a16:creationId xmlns:a16="http://schemas.microsoft.com/office/drawing/2014/main" id="{DF7445AF-E313-42C7-982E-AEACA6AEA004}"/>
              </a:ext>
            </a:extLst>
          </p:cNvPr>
          <p:cNvSpPr txBox="1"/>
          <p:nvPr/>
        </p:nvSpPr>
        <p:spPr>
          <a:xfrm>
            <a:off x="3275856" y="5308509"/>
            <a:ext cx="3024336" cy="369332"/>
          </a:xfrm>
          <a:prstGeom prst="rect">
            <a:avLst/>
          </a:prstGeom>
          <a:solidFill>
            <a:schemeClr val="accent3">
              <a:lumMod val="20000"/>
              <a:lumOff val="80000"/>
            </a:schemeClr>
          </a:solidFill>
        </p:spPr>
        <p:txBody>
          <a:bodyPr wrap="square" rtlCol="0">
            <a:spAutoFit/>
          </a:bodyPr>
          <a:lstStyle/>
          <a:p>
            <a:r>
              <a:rPr lang="en-GB" dirty="0">
                <a:solidFill>
                  <a:srgbClr val="FF0000"/>
                </a:solidFill>
              </a:rPr>
              <a:t>Sample kurtosis = - 0.2686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500063" y="285750"/>
            <a:ext cx="6929437" cy="714375"/>
          </a:xfrm>
        </p:spPr>
        <p:txBody>
          <a:bodyPr/>
          <a:lstStyle/>
          <a:p>
            <a:r>
              <a:rPr lang="en-GB">
                <a:latin typeface="Arial" charset="0"/>
                <a:cs typeface="Arial" charset="0"/>
              </a:rPr>
              <a:t>Summary of Data Descriptors</a:t>
            </a:r>
          </a:p>
        </p:txBody>
      </p:sp>
      <p:sp>
        <p:nvSpPr>
          <p:cNvPr id="3" name="Slide Number Placeholder 2"/>
          <p:cNvSpPr>
            <a:spLocks noGrp="1"/>
          </p:cNvSpPr>
          <p:nvPr>
            <p:ph type="sldNum" sz="quarter" idx="10"/>
          </p:nvPr>
        </p:nvSpPr>
        <p:spPr/>
        <p:txBody>
          <a:bodyPr/>
          <a:lstStyle/>
          <a:p>
            <a:pPr>
              <a:defRPr/>
            </a:pPr>
            <a:fld id="{1A8F3E99-C9EE-4CE1-8FBE-1A516DF39F57}" type="slidenum">
              <a:rPr lang="en-GB" smtClean="0"/>
              <a:pPr>
                <a:defRPr/>
              </a:pPr>
              <a:t>3</a:t>
            </a:fld>
            <a:endParaRPr lang="en-GB" dirty="0"/>
          </a:p>
        </p:txBody>
      </p:sp>
      <p:sp>
        <p:nvSpPr>
          <p:cNvPr id="81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graphicFrame>
        <p:nvGraphicFramePr>
          <p:cNvPr id="5" name="Diagram 4"/>
          <p:cNvGraphicFramePr/>
          <p:nvPr/>
        </p:nvGraphicFramePr>
        <p:xfrm>
          <a:off x="1000100" y="1285860"/>
          <a:ext cx="7858180" cy="457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B936E-08BB-499F-BE81-3ADDB14BD8EB}"/>
              </a:ext>
            </a:extLst>
          </p:cNvPr>
          <p:cNvSpPr>
            <a:spLocks noGrp="1"/>
          </p:cNvSpPr>
          <p:nvPr>
            <p:ph type="ctrTitle"/>
          </p:nvPr>
        </p:nvSpPr>
        <p:spPr/>
        <p:txBody>
          <a:bodyPr/>
          <a:lstStyle/>
          <a:p>
            <a:r>
              <a:rPr lang="en-GB" dirty="0"/>
              <a:t>Kurtosis continued</a:t>
            </a:r>
          </a:p>
        </p:txBody>
      </p:sp>
      <p:sp>
        <p:nvSpPr>
          <p:cNvPr id="3" name="Slide Number Placeholder 2">
            <a:extLst>
              <a:ext uri="{FF2B5EF4-FFF2-40B4-BE49-F238E27FC236}">
                <a16:creationId xmlns:a16="http://schemas.microsoft.com/office/drawing/2014/main" id="{A52C2057-16AF-4BA0-9821-1B084B4F5972}"/>
              </a:ext>
            </a:extLst>
          </p:cNvPr>
          <p:cNvSpPr>
            <a:spLocks noGrp="1"/>
          </p:cNvSpPr>
          <p:nvPr>
            <p:ph type="sldNum" sz="quarter" idx="10"/>
          </p:nvPr>
        </p:nvSpPr>
        <p:spPr/>
        <p:txBody>
          <a:bodyPr/>
          <a:lstStyle/>
          <a:p>
            <a:pPr>
              <a:defRPr/>
            </a:pPr>
            <a:fld id="{DF0093E3-6890-4EE1-A0DE-39D69AD98DE1}" type="slidenum">
              <a:rPr lang="en-GB" smtClean="0"/>
              <a:pPr>
                <a:defRPr/>
              </a:pPr>
              <a:t>30</a:t>
            </a:fld>
            <a:endParaRPr lang="en-GB" dirty="0"/>
          </a:p>
        </p:txBody>
      </p:sp>
      <p:sp>
        <p:nvSpPr>
          <p:cNvPr id="4" name="Footer Placeholder 3">
            <a:extLst>
              <a:ext uri="{FF2B5EF4-FFF2-40B4-BE49-F238E27FC236}">
                <a16:creationId xmlns:a16="http://schemas.microsoft.com/office/drawing/2014/main" id="{EB01A571-81D6-4E19-AF3B-8FEB783B66EE}"/>
              </a:ext>
            </a:extLst>
          </p:cNvPr>
          <p:cNvSpPr>
            <a:spLocks noGrp="1"/>
          </p:cNvSpPr>
          <p:nvPr>
            <p:ph type="ftr" sz="quarter" idx="11"/>
          </p:nvPr>
        </p:nvSpPr>
        <p:spPr/>
        <p:txBody>
          <a:bodyPr/>
          <a:lstStyle/>
          <a:p>
            <a:pPr>
              <a:defRPr/>
            </a:pPr>
            <a:r>
              <a:rPr lang="en-GB"/>
              <a:t>Glyn Davis</a:t>
            </a:r>
            <a:endParaRPr lang="en-GB" b="0" dirty="0"/>
          </a:p>
        </p:txBody>
      </p:sp>
      <p:sp>
        <p:nvSpPr>
          <p:cNvPr id="8" name="Rectangle 7">
            <a:extLst>
              <a:ext uri="{FF2B5EF4-FFF2-40B4-BE49-F238E27FC236}">
                <a16:creationId xmlns:a16="http://schemas.microsoft.com/office/drawing/2014/main" id="{49971BC6-56A8-46E8-86A9-AF259F72697B}"/>
              </a:ext>
            </a:extLst>
          </p:cNvPr>
          <p:cNvSpPr/>
          <p:nvPr/>
        </p:nvSpPr>
        <p:spPr>
          <a:xfrm>
            <a:off x="543190" y="1484784"/>
            <a:ext cx="8057620" cy="2862322"/>
          </a:xfrm>
          <a:prstGeom prst="rect">
            <a:avLst/>
          </a:prstGeom>
          <a:solidFill>
            <a:schemeClr val="accent2">
              <a:lumMod val="20000"/>
              <a:lumOff val="80000"/>
            </a:schemeClr>
          </a:solidFill>
        </p:spPr>
        <p:txBody>
          <a:bodyPr wrap="square">
            <a:spAutoFit/>
          </a:bodyPr>
          <a:lstStyle/>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A normal distribution has kurtosis exactly 3 (excess kurtosis exactly 0). Any distribution with kurtosis ≈ 3 (excess ≈ 0) is called </a:t>
            </a:r>
            <a:r>
              <a:rPr lang="en-GB" b="1" dirty="0">
                <a:latin typeface="Calibri" panose="020F0502020204030204" pitchFamily="34" charset="0"/>
                <a:ea typeface="Times New Roman" panose="02020603050405020304" pitchFamily="18" charset="0"/>
                <a:cs typeface="Calibri" panose="020F0502020204030204" pitchFamily="34" charset="0"/>
              </a:rPr>
              <a:t>mesokurtic</a:t>
            </a:r>
            <a:r>
              <a:rPr lang="en-GB" dirty="0">
                <a:latin typeface="Calibri" panose="020F0502020204030204" pitchFamily="34" charset="0"/>
                <a:ea typeface="Times New Roman" panose="02020603050405020304" pitchFamily="18" charset="0"/>
                <a:cs typeface="Calibri" panose="020F0502020204030204" pitchFamily="34" charset="0"/>
              </a:rPr>
              <a:t>.</a:t>
            </a:r>
          </a:p>
          <a:p>
            <a:pPr marL="342900" marR="0" lvl="0" indent="-342900" algn="just" hangingPunct="0">
              <a:spcBef>
                <a:spcPts val="0"/>
              </a:spcBef>
              <a:spcAft>
                <a:spcPts val="0"/>
              </a:spcAft>
              <a:buFont typeface="+mj-lt"/>
              <a:buAutoNum type="arabicPeriod"/>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A distribution with kurtosis &lt; 3 (excess kurtosis &lt; 0) is called </a:t>
            </a:r>
            <a:r>
              <a:rPr lang="en-GB" b="1" dirty="0">
                <a:latin typeface="Calibri" panose="020F0502020204030204" pitchFamily="34" charset="0"/>
                <a:ea typeface="Times New Roman" panose="02020603050405020304" pitchFamily="18" charset="0"/>
                <a:cs typeface="Calibri" panose="020F0502020204030204" pitchFamily="34" charset="0"/>
              </a:rPr>
              <a:t>platykurtic</a:t>
            </a:r>
            <a:r>
              <a:rPr lang="en-GB" dirty="0">
                <a:latin typeface="Calibri" panose="020F0502020204030204" pitchFamily="34" charset="0"/>
                <a:ea typeface="Times New Roman" panose="02020603050405020304" pitchFamily="18" charset="0"/>
                <a:cs typeface="Calibri" panose="020F0502020204030204" pitchFamily="34" charset="0"/>
              </a:rPr>
              <a:t>. Compared to a normal distribution, its tails are shorter and thinner, and often its central peak is lower and broader.</a:t>
            </a:r>
          </a:p>
          <a:p>
            <a:pPr marL="342900" marR="0" lvl="0" indent="-342900" algn="just" hangingPunct="0">
              <a:spcBef>
                <a:spcPts val="0"/>
              </a:spcBef>
              <a:spcAft>
                <a:spcPts val="0"/>
              </a:spcAft>
              <a:buFont typeface="+mj-lt"/>
              <a:buAutoNum type="arabicPeriod"/>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A distribution with kurtosis &gt; 3 (excess kurtosis &gt; 0) is called </a:t>
            </a:r>
            <a:r>
              <a:rPr lang="en-GB" b="1" dirty="0">
                <a:latin typeface="Calibri" panose="020F0502020204030204" pitchFamily="34" charset="0"/>
                <a:ea typeface="Times New Roman" panose="02020603050405020304" pitchFamily="18" charset="0"/>
                <a:cs typeface="Calibri" panose="020F0502020204030204" pitchFamily="34" charset="0"/>
              </a:rPr>
              <a:t>leptokurtic</a:t>
            </a:r>
            <a:r>
              <a:rPr lang="en-GB" dirty="0">
                <a:latin typeface="Calibri" panose="020F0502020204030204" pitchFamily="34" charset="0"/>
                <a:ea typeface="Times New Roman" panose="02020603050405020304" pitchFamily="18" charset="0"/>
                <a:cs typeface="Calibri" panose="020F0502020204030204" pitchFamily="34" charset="0"/>
              </a:rPr>
              <a:t>. Compared to a normal distribution, its tails are longer and fatter, and often its central peak is higher and sharper.</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7171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3D9B2-ED75-413B-9B3F-B26CAC6F331B}"/>
              </a:ext>
            </a:extLst>
          </p:cNvPr>
          <p:cNvSpPr>
            <a:spLocks noGrp="1"/>
          </p:cNvSpPr>
          <p:nvPr>
            <p:ph type="ctrTitle"/>
          </p:nvPr>
        </p:nvSpPr>
        <p:spPr/>
        <p:txBody>
          <a:bodyPr/>
          <a:lstStyle/>
          <a:p>
            <a:r>
              <a:rPr lang="en-GB" dirty="0"/>
              <a:t>Excel solution</a:t>
            </a:r>
          </a:p>
        </p:txBody>
      </p:sp>
      <p:sp>
        <p:nvSpPr>
          <p:cNvPr id="3" name="Slide Number Placeholder 2">
            <a:extLst>
              <a:ext uri="{FF2B5EF4-FFF2-40B4-BE49-F238E27FC236}">
                <a16:creationId xmlns:a16="http://schemas.microsoft.com/office/drawing/2014/main" id="{41DD8650-0C5A-46BD-8290-F2A5EF2F8E9B}"/>
              </a:ext>
            </a:extLst>
          </p:cNvPr>
          <p:cNvSpPr>
            <a:spLocks noGrp="1"/>
          </p:cNvSpPr>
          <p:nvPr>
            <p:ph type="sldNum" sz="quarter" idx="10"/>
          </p:nvPr>
        </p:nvSpPr>
        <p:spPr/>
        <p:txBody>
          <a:bodyPr/>
          <a:lstStyle/>
          <a:p>
            <a:pPr>
              <a:defRPr/>
            </a:pPr>
            <a:fld id="{DF0093E3-6890-4EE1-A0DE-39D69AD98DE1}" type="slidenum">
              <a:rPr lang="en-GB" smtClean="0"/>
              <a:pPr>
                <a:defRPr/>
              </a:pPr>
              <a:t>31</a:t>
            </a:fld>
            <a:endParaRPr lang="en-GB" dirty="0"/>
          </a:p>
        </p:txBody>
      </p:sp>
      <p:sp>
        <p:nvSpPr>
          <p:cNvPr id="4" name="Footer Placeholder 3">
            <a:extLst>
              <a:ext uri="{FF2B5EF4-FFF2-40B4-BE49-F238E27FC236}">
                <a16:creationId xmlns:a16="http://schemas.microsoft.com/office/drawing/2014/main" id="{B79E3454-D1E9-4FA2-B935-08C384CF3920}"/>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60222390-DBEE-44F1-A9F5-DB52934914E3}"/>
              </a:ext>
            </a:extLst>
          </p:cNvPr>
          <p:cNvPicPr/>
          <p:nvPr/>
        </p:nvPicPr>
        <p:blipFill>
          <a:blip r:embed="rId2"/>
          <a:stretch>
            <a:fillRect/>
          </a:stretch>
        </p:blipFill>
        <p:spPr>
          <a:xfrm>
            <a:off x="1187624" y="1340768"/>
            <a:ext cx="5040560" cy="4464496"/>
          </a:xfrm>
          <a:prstGeom prst="rect">
            <a:avLst/>
          </a:prstGeom>
        </p:spPr>
      </p:pic>
    </p:spTree>
    <p:extLst>
      <p:ext uri="{BB962C8B-B14F-4D97-AF65-F5344CB8AC3E}">
        <p14:creationId xmlns:p14="http://schemas.microsoft.com/office/powerpoint/2010/main" val="2676161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AEDA0-0006-4E26-BA0D-A801852B8D23}"/>
              </a:ext>
            </a:extLst>
          </p:cNvPr>
          <p:cNvSpPr>
            <a:spLocks noGrp="1"/>
          </p:cNvSpPr>
          <p:nvPr>
            <p:ph type="ctrTitle"/>
          </p:nvPr>
        </p:nvSpPr>
        <p:spPr/>
        <p:txBody>
          <a:bodyPr/>
          <a:lstStyle/>
          <a:p>
            <a:r>
              <a:rPr lang="en-GB" dirty="0"/>
              <a:t>Excel solution continued</a:t>
            </a:r>
          </a:p>
        </p:txBody>
      </p:sp>
      <p:sp>
        <p:nvSpPr>
          <p:cNvPr id="3" name="Slide Number Placeholder 2">
            <a:extLst>
              <a:ext uri="{FF2B5EF4-FFF2-40B4-BE49-F238E27FC236}">
                <a16:creationId xmlns:a16="http://schemas.microsoft.com/office/drawing/2014/main" id="{5912062B-DB14-4D64-AB13-EDF25FD604D3}"/>
              </a:ext>
            </a:extLst>
          </p:cNvPr>
          <p:cNvSpPr>
            <a:spLocks noGrp="1"/>
          </p:cNvSpPr>
          <p:nvPr>
            <p:ph type="sldNum" sz="quarter" idx="10"/>
          </p:nvPr>
        </p:nvSpPr>
        <p:spPr/>
        <p:txBody>
          <a:bodyPr/>
          <a:lstStyle/>
          <a:p>
            <a:pPr>
              <a:defRPr/>
            </a:pPr>
            <a:fld id="{DF0093E3-6890-4EE1-A0DE-39D69AD98DE1}" type="slidenum">
              <a:rPr lang="en-GB" smtClean="0"/>
              <a:pPr>
                <a:defRPr/>
              </a:pPr>
              <a:t>32</a:t>
            </a:fld>
            <a:endParaRPr lang="en-GB" dirty="0"/>
          </a:p>
        </p:txBody>
      </p:sp>
      <p:sp>
        <p:nvSpPr>
          <p:cNvPr id="4" name="Footer Placeholder 3">
            <a:extLst>
              <a:ext uri="{FF2B5EF4-FFF2-40B4-BE49-F238E27FC236}">
                <a16:creationId xmlns:a16="http://schemas.microsoft.com/office/drawing/2014/main" id="{41C13BA4-7EEA-42C1-B746-C75FB1471362}"/>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C374039E-D67E-4C49-95C8-DAB6ADA1FD0D}"/>
              </a:ext>
            </a:extLst>
          </p:cNvPr>
          <p:cNvPicPr/>
          <p:nvPr/>
        </p:nvPicPr>
        <p:blipFill>
          <a:blip r:embed="rId2"/>
          <a:stretch>
            <a:fillRect/>
          </a:stretch>
        </p:blipFill>
        <p:spPr>
          <a:xfrm>
            <a:off x="899592" y="1340768"/>
            <a:ext cx="7056784" cy="4176464"/>
          </a:xfrm>
          <a:prstGeom prst="rect">
            <a:avLst/>
          </a:prstGeom>
        </p:spPr>
      </p:pic>
    </p:spTree>
    <p:extLst>
      <p:ext uri="{BB962C8B-B14F-4D97-AF65-F5344CB8AC3E}">
        <p14:creationId xmlns:p14="http://schemas.microsoft.com/office/powerpoint/2010/main" val="2720234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659F8-CAA3-4BB6-9A91-2B3427BC6DFF}"/>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FF44709E-14F8-49D6-A9F8-D83E64B09FB5}"/>
              </a:ext>
            </a:extLst>
          </p:cNvPr>
          <p:cNvSpPr>
            <a:spLocks noGrp="1"/>
          </p:cNvSpPr>
          <p:nvPr>
            <p:ph type="sldNum" sz="quarter" idx="10"/>
          </p:nvPr>
        </p:nvSpPr>
        <p:spPr/>
        <p:txBody>
          <a:bodyPr/>
          <a:lstStyle/>
          <a:p>
            <a:pPr>
              <a:defRPr/>
            </a:pPr>
            <a:fld id="{DF0093E3-6890-4EE1-A0DE-39D69AD98DE1}" type="slidenum">
              <a:rPr lang="en-GB" smtClean="0"/>
              <a:pPr>
                <a:defRPr/>
              </a:pPr>
              <a:t>33</a:t>
            </a:fld>
            <a:endParaRPr lang="en-GB" dirty="0"/>
          </a:p>
        </p:txBody>
      </p:sp>
      <p:sp>
        <p:nvSpPr>
          <p:cNvPr id="4" name="Footer Placeholder 3">
            <a:extLst>
              <a:ext uri="{FF2B5EF4-FFF2-40B4-BE49-F238E27FC236}">
                <a16:creationId xmlns:a16="http://schemas.microsoft.com/office/drawing/2014/main" id="{56411538-F22A-4D87-A01B-07313F50DC4D}"/>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F849BBAA-06F1-4929-8BE0-F0C63C5DF094}"/>
              </a:ext>
            </a:extLst>
          </p:cNvPr>
          <p:cNvSpPr/>
          <p:nvPr/>
        </p:nvSpPr>
        <p:spPr>
          <a:xfrm>
            <a:off x="611560" y="1340768"/>
            <a:ext cx="8318128" cy="1477328"/>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With SPSS we have three methods to calculate descriptive statistics: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Frequencies.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Descriptives.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Explore.</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6BB47A73-6DD5-4022-8B7F-A9B4FB7817C9}"/>
              </a:ext>
            </a:extLst>
          </p:cNvPr>
          <p:cNvSpPr/>
          <p:nvPr/>
        </p:nvSpPr>
        <p:spPr>
          <a:xfrm>
            <a:off x="1238338" y="3823766"/>
            <a:ext cx="3384376" cy="1754326"/>
          </a:xfrm>
          <a:prstGeom prst="rect">
            <a:avLst/>
          </a:prstGeom>
          <a:solidFill>
            <a:schemeClr val="accent2">
              <a:lumMod val="20000"/>
              <a:lumOff val="80000"/>
            </a:schemeClr>
          </a:solidFill>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From the SPSS Statistics menu bar, 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scriptives &gt;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escriptives</a:t>
            </a: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rPr>
              <a:t>Transfer variable StatsMark2 to the Variable(s) box</a:t>
            </a:r>
            <a:endParaRPr lang="en-GB" dirty="0"/>
          </a:p>
        </p:txBody>
      </p:sp>
      <p:pic>
        <p:nvPicPr>
          <p:cNvPr id="7" name="Picture 6">
            <a:extLst>
              <a:ext uri="{FF2B5EF4-FFF2-40B4-BE49-F238E27FC236}">
                <a16:creationId xmlns:a16="http://schemas.microsoft.com/office/drawing/2014/main" id="{4B19F414-8E2D-4865-85DA-BC0CE16E8954}"/>
              </a:ext>
            </a:extLst>
          </p:cNvPr>
          <p:cNvPicPr/>
          <p:nvPr/>
        </p:nvPicPr>
        <p:blipFill>
          <a:blip r:embed="rId2"/>
          <a:stretch>
            <a:fillRect/>
          </a:stretch>
        </p:blipFill>
        <p:spPr>
          <a:xfrm>
            <a:off x="4788024" y="3410312"/>
            <a:ext cx="4069864" cy="2515603"/>
          </a:xfrm>
          <a:prstGeom prst="rect">
            <a:avLst/>
          </a:prstGeom>
        </p:spPr>
      </p:pic>
      <p:sp>
        <p:nvSpPr>
          <p:cNvPr id="8" name="Rectangle 7">
            <a:extLst>
              <a:ext uri="{FF2B5EF4-FFF2-40B4-BE49-F238E27FC236}">
                <a16:creationId xmlns:a16="http://schemas.microsoft.com/office/drawing/2014/main" id="{969AF201-94D6-4521-8538-07B091710967}"/>
              </a:ext>
            </a:extLst>
          </p:cNvPr>
          <p:cNvSpPr/>
          <p:nvPr/>
        </p:nvSpPr>
        <p:spPr>
          <a:xfrm>
            <a:off x="597225" y="2879198"/>
            <a:ext cx="8208912" cy="369332"/>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To illustrate let us choose method 2 (Descriptives) to calculate the value of skewness.</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1930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A6C5-163C-42F4-8D6D-69CA913347F6}"/>
              </a:ext>
            </a:extLst>
          </p:cNvPr>
          <p:cNvSpPr>
            <a:spLocks noGrp="1"/>
          </p:cNvSpPr>
          <p:nvPr>
            <p:ph type="ctrTitle"/>
          </p:nvPr>
        </p:nvSpPr>
        <p:spPr/>
        <p:txBody>
          <a:bodyPr/>
          <a:lstStyle/>
          <a:p>
            <a:r>
              <a:rPr lang="en-GB" dirty="0"/>
              <a:t>SPSS solution continued</a:t>
            </a:r>
          </a:p>
        </p:txBody>
      </p:sp>
      <p:sp>
        <p:nvSpPr>
          <p:cNvPr id="3" name="Slide Number Placeholder 2">
            <a:extLst>
              <a:ext uri="{FF2B5EF4-FFF2-40B4-BE49-F238E27FC236}">
                <a16:creationId xmlns:a16="http://schemas.microsoft.com/office/drawing/2014/main" id="{1740349C-BD40-4BDF-9C0D-BA5F4DA78B9B}"/>
              </a:ext>
            </a:extLst>
          </p:cNvPr>
          <p:cNvSpPr>
            <a:spLocks noGrp="1"/>
          </p:cNvSpPr>
          <p:nvPr>
            <p:ph type="sldNum" sz="quarter" idx="10"/>
          </p:nvPr>
        </p:nvSpPr>
        <p:spPr/>
        <p:txBody>
          <a:bodyPr/>
          <a:lstStyle/>
          <a:p>
            <a:pPr>
              <a:defRPr/>
            </a:pPr>
            <a:fld id="{DF0093E3-6890-4EE1-A0DE-39D69AD98DE1}" type="slidenum">
              <a:rPr lang="en-GB" smtClean="0"/>
              <a:pPr>
                <a:defRPr/>
              </a:pPr>
              <a:t>34</a:t>
            </a:fld>
            <a:endParaRPr lang="en-GB" dirty="0"/>
          </a:p>
        </p:txBody>
      </p:sp>
      <p:sp>
        <p:nvSpPr>
          <p:cNvPr id="4" name="Footer Placeholder 3">
            <a:extLst>
              <a:ext uri="{FF2B5EF4-FFF2-40B4-BE49-F238E27FC236}">
                <a16:creationId xmlns:a16="http://schemas.microsoft.com/office/drawing/2014/main" id="{CE03E6CF-CE2F-4FA2-8ACC-87C6CC032A29}"/>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662ADD45-2B0B-4025-A911-0C6F8519F48A}"/>
              </a:ext>
            </a:extLst>
          </p:cNvPr>
          <p:cNvSpPr/>
          <p:nvPr/>
        </p:nvSpPr>
        <p:spPr>
          <a:xfrm>
            <a:off x="507482" y="1224558"/>
            <a:ext cx="2847830"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Click on </a:t>
            </a:r>
            <a:r>
              <a:rPr lang="en-GB" u="sng" dirty="0">
                <a:latin typeface="Calibri" panose="020F0502020204030204" pitchFamily="34" charset="0"/>
                <a:ea typeface="Times New Roman" panose="02020603050405020304" pitchFamily="18" charset="0"/>
              </a:rPr>
              <a:t>O</a:t>
            </a:r>
            <a:r>
              <a:rPr lang="en-GB" dirty="0">
                <a:latin typeface="Calibri" panose="020F0502020204030204" pitchFamily="34" charset="0"/>
                <a:ea typeface="Times New Roman" panose="02020603050405020304" pitchFamily="18" charset="0"/>
              </a:rPr>
              <a:t>ptions and choose Ske</a:t>
            </a:r>
            <a:r>
              <a:rPr lang="en-GB" u="sng" dirty="0">
                <a:latin typeface="Calibri" panose="020F0502020204030204" pitchFamily="34" charset="0"/>
                <a:ea typeface="Times New Roman" panose="02020603050405020304" pitchFamily="18" charset="0"/>
              </a:rPr>
              <a:t>w</a:t>
            </a:r>
            <a:r>
              <a:rPr lang="en-GB" dirty="0">
                <a:latin typeface="Calibri" panose="020F0502020204030204" pitchFamily="34" charset="0"/>
                <a:ea typeface="Times New Roman" panose="02020603050405020304" pitchFamily="18" charset="0"/>
              </a:rPr>
              <a:t>ness and </a:t>
            </a:r>
            <a:r>
              <a:rPr lang="en-GB" u="sng" dirty="0">
                <a:latin typeface="Calibri" panose="020F0502020204030204" pitchFamily="34" charset="0"/>
                <a:ea typeface="Times New Roman" panose="02020603050405020304" pitchFamily="18" charset="0"/>
              </a:rPr>
              <a:t>K</a:t>
            </a:r>
            <a:r>
              <a:rPr lang="en-GB" dirty="0">
                <a:latin typeface="Calibri" panose="020F0502020204030204" pitchFamily="34" charset="0"/>
                <a:ea typeface="Times New Roman" panose="02020603050405020304" pitchFamily="18" charset="0"/>
              </a:rPr>
              <a:t>urtosis</a:t>
            </a:r>
            <a:endParaRPr lang="en-GB" dirty="0"/>
          </a:p>
        </p:txBody>
      </p:sp>
      <p:pic>
        <p:nvPicPr>
          <p:cNvPr id="6" name="Picture 5">
            <a:extLst>
              <a:ext uri="{FF2B5EF4-FFF2-40B4-BE49-F238E27FC236}">
                <a16:creationId xmlns:a16="http://schemas.microsoft.com/office/drawing/2014/main" id="{56BC695B-D897-4521-8F01-1BEEB15064C7}"/>
              </a:ext>
            </a:extLst>
          </p:cNvPr>
          <p:cNvPicPr/>
          <p:nvPr/>
        </p:nvPicPr>
        <p:blipFill>
          <a:blip r:embed="rId2"/>
          <a:stretch>
            <a:fillRect/>
          </a:stretch>
        </p:blipFill>
        <p:spPr>
          <a:xfrm>
            <a:off x="611560" y="1956550"/>
            <a:ext cx="2232248" cy="3416666"/>
          </a:xfrm>
          <a:prstGeom prst="rect">
            <a:avLst/>
          </a:prstGeom>
        </p:spPr>
      </p:pic>
      <p:sp>
        <p:nvSpPr>
          <p:cNvPr id="7" name="Rectangle 6">
            <a:extLst>
              <a:ext uri="{FF2B5EF4-FFF2-40B4-BE49-F238E27FC236}">
                <a16:creationId xmlns:a16="http://schemas.microsoft.com/office/drawing/2014/main" id="{77F1035E-ED7C-4441-8E05-15488183F3C0}"/>
              </a:ext>
            </a:extLst>
          </p:cNvPr>
          <p:cNvSpPr/>
          <p:nvPr/>
        </p:nvSpPr>
        <p:spPr>
          <a:xfrm>
            <a:off x="507482" y="5319767"/>
            <a:ext cx="2067266" cy="646331"/>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C</a:t>
            </a:r>
            <a:r>
              <a:rPr lang="en-GB" dirty="0">
                <a:latin typeface="Calibri" panose="020F0502020204030204" pitchFamily="34" charset="0"/>
                <a:ea typeface="Times New Roman" panose="02020603050405020304" pitchFamily="18" charset="0"/>
                <a:cs typeface="Calibri" panose="020F0502020204030204" pitchFamily="34" charset="0"/>
              </a:rPr>
              <a:t>ontinue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6B61EF0-7B31-46DC-8A92-D191B3C5290F}"/>
              </a:ext>
            </a:extLst>
          </p:cNvPr>
          <p:cNvSpPr/>
          <p:nvPr/>
        </p:nvSpPr>
        <p:spPr>
          <a:xfrm>
            <a:off x="3143250" y="2109342"/>
            <a:ext cx="1314784" cy="369332"/>
          </a:xfrm>
          <a:prstGeom prst="rect">
            <a:avLst/>
          </a:prstGeom>
          <a:solidFill>
            <a:schemeClr val="accent2">
              <a:lumMod val="20000"/>
              <a:lumOff val="80000"/>
            </a:schemeClr>
          </a:solidFill>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86C581B3-9590-4C13-B538-7D3BA701C7D3}"/>
              </a:ext>
            </a:extLst>
          </p:cNvPr>
          <p:cNvPicPr/>
          <p:nvPr/>
        </p:nvPicPr>
        <p:blipFill>
          <a:blip r:embed="rId3"/>
          <a:stretch>
            <a:fillRect/>
          </a:stretch>
        </p:blipFill>
        <p:spPr>
          <a:xfrm>
            <a:off x="3064324" y="2473472"/>
            <a:ext cx="5756148" cy="2233135"/>
          </a:xfrm>
          <a:prstGeom prst="rect">
            <a:avLst/>
          </a:prstGeom>
        </p:spPr>
      </p:pic>
      <p:sp>
        <p:nvSpPr>
          <p:cNvPr id="10" name="TextBox 9">
            <a:extLst>
              <a:ext uri="{FF2B5EF4-FFF2-40B4-BE49-F238E27FC236}">
                <a16:creationId xmlns:a16="http://schemas.microsoft.com/office/drawing/2014/main" id="{1FE561BE-48B0-464C-BA90-01C453673C74}"/>
              </a:ext>
            </a:extLst>
          </p:cNvPr>
          <p:cNvSpPr txBox="1"/>
          <p:nvPr/>
        </p:nvSpPr>
        <p:spPr>
          <a:xfrm>
            <a:off x="4537936" y="4885147"/>
            <a:ext cx="2993127" cy="646331"/>
          </a:xfrm>
          <a:prstGeom prst="rect">
            <a:avLst/>
          </a:prstGeom>
          <a:solidFill>
            <a:schemeClr val="accent3">
              <a:lumMod val="20000"/>
              <a:lumOff val="80000"/>
            </a:schemeClr>
          </a:solidFill>
        </p:spPr>
        <p:txBody>
          <a:bodyPr wrap="none" rtlCol="0">
            <a:spAutoFit/>
          </a:bodyPr>
          <a:lstStyle/>
          <a:p>
            <a:pPr marL="285750" indent="-285750">
              <a:buFont typeface="Arial" panose="020B0604020202020204" pitchFamily="34" charset="0"/>
              <a:buChar char="•"/>
            </a:pPr>
            <a:r>
              <a:rPr lang="en-GB" dirty="0"/>
              <a:t>Skewness value = 0.002</a:t>
            </a:r>
          </a:p>
          <a:p>
            <a:pPr marL="285750" indent="-285750">
              <a:buFont typeface="Arial" panose="020B0604020202020204" pitchFamily="34" charset="0"/>
              <a:buChar char="•"/>
            </a:pPr>
            <a:r>
              <a:rPr lang="en-GB" dirty="0"/>
              <a:t>Kurtosis value = - 0.269</a:t>
            </a:r>
          </a:p>
        </p:txBody>
      </p:sp>
    </p:spTree>
    <p:extLst>
      <p:ext uri="{BB962C8B-B14F-4D97-AF65-F5344CB8AC3E}">
        <p14:creationId xmlns:p14="http://schemas.microsoft.com/office/powerpoint/2010/main" val="163724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D066B-4ADD-4850-A800-B0F903402A77}"/>
              </a:ext>
            </a:extLst>
          </p:cNvPr>
          <p:cNvSpPr>
            <a:spLocks noGrp="1"/>
          </p:cNvSpPr>
          <p:nvPr>
            <p:ph type="ctrTitle"/>
          </p:nvPr>
        </p:nvSpPr>
        <p:spPr/>
        <p:txBody>
          <a:bodyPr/>
          <a:lstStyle/>
          <a:p>
            <a:r>
              <a:rPr lang="en-GB" dirty="0"/>
              <a:t>Inference</a:t>
            </a:r>
          </a:p>
        </p:txBody>
      </p:sp>
      <p:sp>
        <p:nvSpPr>
          <p:cNvPr id="3" name="Slide Number Placeholder 2">
            <a:extLst>
              <a:ext uri="{FF2B5EF4-FFF2-40B4-BE49-F238E27FC236}">
                <a16:creationId xmlns:a16="http://schemas.microsoft.com/office/drawing/2014/main" id="{B5C25CA3-C213-4D23-9990-4984AF871AB3}"/>
              </a:ext>
            </a:extLst>
          </p:cNvPr>
          <p:cNvSpPr>
            <a:spLocks noGrp="1"/>
          </p:cNvSpPr>
          <p:nvPr>
            <p:ph type="sldNum" sz="quarter" idx="10"/>
          </p:nvPr>
        </p:nvSpPr>
        <p:spPr/>
        <p:txBody>
          <a:bodyPr/>
          <a:lstStyle/>
          <a:p>
            <a:pPr>
              <a:defRPr/>
            </a:pPr>
            <a:fld id="{DF0093E3-6890-4EE1-A0DE-39D69AD98DE1}" type="slidenum">
              <a:rPr lang="en-GB" smtClean="0"/>
              <a:pPr>
                <a:defRPr/>
              </a:pPr>
              <a:t>35</a:t>
            </a:fld>
            <a:endParaRPr lang="en-GB" dirty="0"/>
          </a:p>
        </p:txBody>
      </p:sp>
      <p:sp>
        <p:nvSpPr>
          <p:cNvPr id="4" name="Footer Placeholder 3">
            <a:extLst>
              <a:ext uri="{FF2B5EF4-FFF2-40B4-BE49-F238E27FC236}">
                <a16:creationId xmlns:a16="http://schemas.microsoft.com/office/drawing/2014/main" id="{1AABAA67-70D4-4BD3-A345-451500330AAE}"/>
              </a:ext>
            </a:extLst>
          </p:cNvPr>
          <p:cNvSpPr>
            <a:spLocks noGrp="1"/>
          </p:cNvSpPr>
          <p:nvPr>
            <p:ph type="ftr" sz="quarter" idx="11"/>
          </p:nvPr>
        </p:nvSpPr>
        <p:spPr/>
        <p:txBody>
          <a:bodyPr/>
          <a:lstStyle/>
          <a:p>
            <a:pPr>
              <a:defRPr/>
            </a:pPr>
            <a:r>
              <a:rPr lang="en-GB"/>
              <a:t>Glyn Davis</a:t>
            </a:r>
            <a:endParaRPr lang="en-GB" b="0" dirty="0"/>
          </a:p>
        </p:txBody>
      </p:sp>
      <p:sp>
        <p:nvSpPr>
          <p:cNvPr id="8" name="Rectangle 7">
            <a:extLst>
              <a:ext uri="{FF2B5EF4-FFF2-40B4-BE49-F238E27FC236}">
                <a16:creationId xmlns:a16="http://schemas.microsoft.com/office/drawing/2014/main" id="{99AF42C8-70D2-472C-A3C1-D6C082048AAC}"/>
              </a:ext>
            </a:extLst>
          </p:cNvPr>
          <p:cNvSpPr/>
          <p:nvPr/>
        </p:nvSpPr>
        <p:spPr>
          <a:xfrm>
            <a:off x="612303" y="1310785"/>
            <a:ext cx="8204769" cy="923330"/>
          </a:xfrm>
          <a:prstGeom prst="rect">
            <a:avLst/>
          </a:prstGeom>
        </p:spPr>
        <p:txBody>
          <a:bodyPr wrap="square">
            <a:spAutoFit/>
          </a:bodyPr>
          <a:lstStyle/>
          <a:p>
            <a:r>
              <a:rPr lang="en-GB" dirty="0">
                <a:solidFill>
                  <a:srgbClr val="333333"/>
                </a:solidFill>
                <a:latin typeface="Georgia" panose="02040502050405020303" pitchFamily="18" charset="0"/>
              </a:rPr>
              <a:t>Since the skewness and kurtosis of the normal distribution are zero, values for these two parameters should be close to zero for data to follow a normal distribution.</a:t>
            </a:r>
            <a:endParaRPr lang="en-GB" dirty="0"/>
          </a:p>
        </p:txBody>
      </p:sp>
      <p:sp>
        <p:nvSpPr>
          <p:cNvPr id="10" name="Rectangle 9">
            <a:extLst>
              <a:ext uri="{FF2B5EF4-FFF2-40B4-BE49-F238E27FC236}">
                <a16:creationId xmlns:a16="http://schemas.microsoft.com/office/drawing/2014/main" id="{2BE7033D-F979-48B7-9005-16E2EEB56254}"/>
              </a:ext>
            </a:extLst>
          </p:cNvPr>
          <p:cNvSpPr/>
          <p:nvPr/>
        </p:nvSpPr>
        <p:spPr>
          <a:xfrm>
            <a:off x="596351" y="2353421"/>
            <a:ext cx="8204769" cy="1200329"/>
          </a:xfrm>
          <a:prstGeom prst="rect">
            <a:avLst/>
          </a:prstGeom>
        </p:spPr>
        <p:txBody>
          <a:bodyPr wrap="square">
            <a:spAutoFit/>
          </a:bodyPr>
          <a:lstStyle/>
          <a:p>
            <a:r>
              <a:rPr lang="en-GB" dirty="0">
                <a:solidFill>
                  <a:srgbClr val="333333"/>
                </a:solidFill>
                <a:latin typeface="Georgia" panose="02040502050405020303" pitchFamily="18" charset="0"/>
              </a:rPr>
              <a:t>If the absolute value of the skewness for the data is more than twice the standard error this indicates that the data are not symmetric, and therefore not normal. Similarly if the absolute value of the kurtosis for the data is more than twice the standard error this is also an indication that the data are not normal.</a:t>
            </a:r>
            <a:endParaRPr lang="en-GB" dirty="0"/>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A6C2C730-19DD-48BC-A76A-88F46B06F40D}"/>
                  </a:ext>
                </a:extLst>
              </p:cNvPr>
              <p:cNvSpPr txBox="1"/>
              <p:nvPr/>
            </p:nvSpPr>
            <p:spPr>
              <a:xfrm>
                <a:off x="774091" y="4204432"/>
                <a:ext cx="2171492" cy="5241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𝑍</m:t>
                      </m:r>
                      <m:r>
                        <a:rPr lang="en-GB" b="0" i="1" smtClean="0">
                          <a:latin typeface="Cambria Math" panose="02040503050406030204" pitchFamily="18" charset="0"/>
                        </a:rPr>
                        <m:t>= </m:t>
                      </m:r>
                      <m:f>
                        <m:fPr>
                          <m:ctrlPr>
                            <a:rPr lang="en-GB" b="0" i="1" smtClean="0">
                              <a:latin typeface="Cambria Math" panose="02040503050406030204" pitchFamily="18" charset="0"/>
                            </a:rPr>
                          </m:ctrlPr>
                        </m:fPr>
                        <m:num>
                          <m:r>
                            <a:rPr lang="en-GB" b="0" i="1" smtClean="0">
                              <a:latin typeface="Cambria Math" panose="02040503050406030204" pitchFamily="18" charset="0"/>
                            </a:rPr>
                            <m:t>𝑠𝑘𝑒𝑤𝑛𝑒𝑠𝑠</m:t>
                          </m:r>
                          <m:r>
                            <a:rPr lang="en-GB" b="0" i="1" smtClean="0">
                              <a:latin typeface="Cambria Math" panose="02040503050406030204" pitchFamily="18" charset="0"/>
                            </a:rPr>
                            <m:t> </m:t>
                          </m:r>
                          <m:r>
                            <a:rPr lang="en-GB" b="0" i="1" smtClean="0">
                              <a:latin typeface="Cambria Math" panose="02040503050406030204" pitchFamily="18" charset="0"/>
                            </a:rPr>
                            <m:t>𝑣𝑎𝑙𝑢𝑒</m:t>
                          </m:r>
                        </m:num>
                        <m:den>
                          <m:r>
                            <a:rPr lang="en-GB" b="0" i="1" smtClean="0">
                              <a:latin typeface="Cambria Math" panose="02040503050406030204" pitchFamily="18" charset="0"/>
                            </a:rPr>
                            <m:t>𝑆𝐸</m:t>
                          </m:r>
                        </m:den>
                      </m:f>
                    </m:oMath>
                  </m:oMathPara>
                </a14:m>
                <a:endParaRPr lang="en-GB" dirty="0"/>
              </a:p>
            </p:txBody>
          </p:sp>
        </mc:Choice>
        <mc:Fallback xmlns="">
          <p:sp>
            <p:nvSpPr>
              <p:cNvPr id="13" name="TextBox 12">
                <a:extLst>
                  <a:ext uri="{FF2B5EF4-FFF2-40B4-BE49-F238E27FC236}">
                    <a16:creationId xmlns:a16="http://schemas.microsoft.com/office/drawing/2014/main" id="{A6C2C730-19DD-48BC-A76A-88F46B06F40D}"/>
                  </a:ext>
                </a:extLst>
              </p:cNvPr>
              <p:cNvSpPr txBox="1">
                <a:spLocks noRot="1" noChangeAspect="1" noMove="1" noResize="1" noEditPoints="1" noAdjustHandles="1" noChangeArrowheads="1" noChangeShapeType="1" noTextEdit="1"/>
              </p:cNvSpPr>
              <p:nvPr/>
            </p:nvSpPr>
            <p:spPr>
              <a:xfrm>
                <a:off x="774091" y="4204432"/>
                <a:ext cx="2171492" cy="524118"/>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CD93CEF1-5DEB-4049-A96F-EA52CFA764D0}"/>
                  </a:ext>
                </a:extLst>
              </p:cNvPr>
              <p:cNvSpPr txBox="1"/>
              <p:nvPr/>
            </p:nvSpPr>
            <p:spPr>
              <a:xfrm>
                <a:off x="4788024" y="4071988"/>
                <a:ext cx="2064091"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𝑍</m:t>
                      </m:r>
                      <m:r>
                        <a:rPr lang="en-GB" b="0" i="1" smtClean="0">
                          <a:latin typeface="Cambria Math" panose="02040503050406030204" pitchFamily="18" charset="0"/>
                        </a:rPr>
                        <m:t>= </m:t>
                      </m:r>
                      <m:f>
                        <m:fPr>
                          <m:ctrlPr>
                            <a:rPr lang="en-GB" b="0" i="1" smtClean="0">
                              <a:latin typeface="Cambria Math" panose="02040503050406030204" pitchFamily="18" charset="0"/>
                            </a:rPr>
                          </m:ctrlPr>
                        </m:fPr>
                        <m:num>
                          <m:r>
                            <a:rPr lang="en-GB" b="0" i="1" smtClean="0">
                              <a:latin typeface="Cambria Math" panose="02040503050406030204" pitchFamily="18" charset="0"/>
                            </a:rPr>
                            <m:t>𝑘𝑢𝑟𝑡𝑜𝑠𝑖𝑠</m:t>
                          </m:r>
                          <m:r>
                            <a:rPr lang="en-GB" b="0" i="1" smtClean="0">
                              <a:latin typeface="Cambria Math" panose="02040503050406030204" pitchFamily="18" charset="0"/>
                            </a:rPr>
                            <m:t> </m:t>
                          </m:r>
                          <m:r>
                            <a:rPr lang="en-GB" b="0" i="1" smtClean="0">
                              <a:latin typeface="Cambria Math" panose="02040503050406030204" pitchFamily="18" charset="0"/>
                            </a:rPr>
                            <m:t>𝑣𝑎𝑙𝑢𝑒</m:t>
                          </m:r>
                        </m:num>
                        <m:den>
                          <m:r>
                            <a:rPr lang="en-GB" b="0" i="1" smtClean="0">
                              <a:latin typeface="Cambria Math" panose="02040503050406030204" pitchFamily="18" charset="0"/>
                            </a:rPr>
                            <m:t>𝑆𝐸</m:t>
                          </m:r>
                        </m:den>
                      </m:f>
                    </m:oMath>
                  </m:oMathPara>
                </a14:m>
                <a:endParaRPr lang="en-GB" dirty="0"/>
              </a:p>
            </p:txBody>
          </p:sp>
        </mc:Choice>
        <mc:Fallback xmlns="">
          <p:sp>
            <p:nvSpPr>
              <p:cNvPr id="14" name="TextBox 13">
                <a:extLst>
                  <a:ext uri="{FF2B5EF4-FFF2-40B4-BE49-F238E27FC236}">
                    <a16:creationId xmlns:a16="http://schemas.microsoft.com/office/drawing/2014/main" id="{CD93CEF1-5DEB-4049-A96F-EA52CFA764D0}"/>
                  </a:ext>
                </a:extLst>
              </p:cNvPr>
              <p:cNvSpPr txBox="1">
                <a:spLocks noRot="1" noChangeAspect="1" noMove="1" noResize="1" noEditPoints="1" noAdjustHandles="1" noChangeArrowheads="1" noChangeShapeType="1" noTextEdit="1"/>
              </p:cNvSpPr>
              <p:nvPr/>
            </p:nvSpPr>
            <p:spPr>
              <a:xfrm>
                <a:off x="4788024" y="4071988"/>
                <a:ext cx="2064091" cy="525978"/>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6030954-7D5C-4514-86CC-E03063B115DE}"/>
                  </a:ext>
                </a:extLst>
              </p:cNvPr>
              <p:cNvSpPr txBox="1"/>
              <p:nvPr/>
            </p:nvSpPr>
            <p:spPr>
              <a:xfrm>
                <a:off x="774091" y="4847508"/>
                <a:ext cx="3117456" cy="8183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𝑆𝐸</m:t>
                      </m:r>
                      <m:r>
                        <a:rPr lang="en-GB" b="0" i="1" smtClean="0">
                          <a:latin typeface="Cambria Math" panose="02040503050406030204" pitchFamily="18" charset="0"/>
                        </a:rPr>
                        <m:t>= </m:t>
                      </m:r>
                      <m:rad>
                        <m:radPr>
                          <m:degHide m:val="on"/>
                          <m:ctrlPr>
                            <a:rPr lang="en-GB" b="0" i="1" smtClean="0">
                              <a:latin typeface="Cambria Math" panose="02040503050406030204" pitchFamily="18" charset="0"/>
                            </a:rPr>
                          </m:ctrlPr>
                        </m:radPr>
                        <m:deg/>
                        <m:e>
                          <m:f>
                            <m:fPr>
                              <m:ctrlPr>
                                <a:rPr lang="en-GB" b="0" i="1" smtClean="0">
                                  <a:latin typeface="Cambria Math" panose="02040503050406030204" pitchFamily="18" charset="0"/>
                                </a:rPr>
                              </m:ctrlPr>
                            </m:fPr>
                            <m:num>
                              <m:r>
                                <a:rPr lang="en-GB" b="0" i="1" smtClean="0">
                                  <a:latin typeface="Cambria Math" panose="02040503050406030204" pitchFamily="18" charset="0"/>
                                </a:rPr>
                                <m:t>6 </m:t>
                              </m:r>
                              <m:r>
                                <a:rPr lang="en-GB" b="0" i="1" smtClean="0">
                                  <a:latin typeface="Cambria Math" panose="02040503050406030204" pitchFamily="18" charset="0"/>
                                </a:rPr>
                                <m:t>𝑛</m:t>
                              </m:r>
                              <m:r>
                                <a:rPr lang="en-GB" b="0" i="1" smtClean="0">
                                  <a:latin typeface="Cambria Math" panose="02040503050406030204" pitchFamily="18" charset="0"/>
                                </a:rPr>
                                <m:t> </m:t>
                              </m:r>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 −1</m:t>
                                  </m:r>
                                </m:e>
                              </m:d>
                            </m:num>
                            <m:den>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 −2</m:t>
                                  </m:r>
                                </m:e>
                              </m:d>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+1</m:t>
                                  </m:r>
                                </m:e>
                              </m:d>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+3</m:t>
                                  </m:r>
                                </m:e>
                              </m:d>
                            </m:den>
                          </m:f>
                        </m:e>
                      </m:rad>
                    </m:oMath>
                  </m:oMathPara>
                </a14:m>
                <a:endParaRPr lang="en-GB" dirty="0"/>
              </a:p>
            </p:txBody>
          </p:sp>
        </mc:Choice>
        <mc:Fallback xmlns="">
          <p:sp>
            <p:nvSpPr>
              <p:cNvPr id="15" name="TextBox 14">
                <a:extLst>
                  <a:ext uri="{FF2B5EF4-FFF2-40B4-BE49-F238E27FC236}">
                    <a16:creationId xmlns:a16="http://schemas.microsoft.com/office/drawing/2014/main" id="{E6030954-7D5C-4514-86CC-E03063B115DE}"/>
                  </a:ext>
                </a:extLst>
              </p:cNvPr>
              <p:cNvSpPr txBox="1">
                <a:spLocks noRot="1" noChangeAspect="1" noMove="1" noResize="1" noEditPoints="1" noAdjustHandles="1" noChangeArrowheads="1" noChangeShapeType="1" noTextEdit="1"/>
              </p:cNvSpPr>
              <p:nvPr/>
            </p:nvSpPr>
            <p:spPr>
              <a:xfrm>
                <a:off x="774091" y="4847508"/>
                <a:ext cx="3117456" cy="818366"/>
              </a:xfrm>
              <a:prstGeom prst="rect">
                <a:avLst/>
              </a:prstGeom>
              <a:blipFill>
                <a:blip r:embed="rId4"/>
                <a:stretch>
                  <a:fillRect b="-149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86A95A6C-BB52-40A1-AE0E-151D4A17BF0F}"/>
                  </a:ext>
                </a:extLst>
              </p:cNvPr>
              <p:cNvSpPr txBox="1"/>
              <p:nvPr/>
            </p:nvSpPr>
            <p:spPr>
              <a:xfrm>
                <a:off x="4599739" y="4823615"/>
                <a:ext cx="3901324" cy="8183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𝑆𝐸</m:t>
                      </m:r>
                      <m:r>
                        <a:rPr lang="en-GB" b="0" i="1" smtClean="0">
                          <a:latin typeface="Cambria Math" panose="02040503050406030204" pitchFamily="18" charset="0"/>
                        </a:rPr>
                        <m:t>= </m:t>
                      </m:r>
                      <m:rad>
                        <m:radPr>
                          <m:degHide m:val="on"/>
                          <m:ctrlPr>
                            <a:rPr lang="en-GB" b="0" i="1" smtClean="0">
                              <a:latin typeface="Cambria Math" panose="02040503050406030204" pitchFamily="18" charset="0"/>
                            </a:rPr>
                          </m:ctrlPr>
                        </m:radPr>
                        <m:deg/>
                        <m:e>
                          <m:f>
                            <m:fPr>
                              <m:ctrlPr>
                                <a:rPr lang="en-GB" b="0" i="1" smtClean="0">
                                  <a:latin typeface="Cambria Math" panose="02040503050406030204" pitchFamily="18" charset="0"/>
                                </a:rPr>
                              </m:ctrlPr>
                            </m:fPr>
                            <m:num>
                              <m:r>
                                <a:rPr lang="en-GB" b="0" i="1" smtClean="0">
                                  <a:latin typeface="Cambria Math" panose="02040503050406030204" pitchFamily="18" charset="0"/>
                                </a:rPr>
                                <m:t>24 </m:t>
                              </m:r>
                              <m:r>
                                <a:rPr lang="en-GB" b="0" i="1" smtClean="0">
                                  <a:latin typeface="Cambria Math" panose="02040503050406030204" pitchFamily="18" charset="0"/>
                                </a:rPr>
                                <m:t>𝑛</m:t>
                              </m:r>
                              <m:r>
                                <a:rPr lang="en-GB" b="0" i="1" smtClean="0">
                                  <a:latin typeface="Cambria Math" panose="02040503050406030204" pitchFamily="18" charset="0"/>
                                </a:rPr>
                                <m:t> </m:t>
                              </m:r>
                              <m:sSup>
                                <m:sSupPr>
                                  <m:ctrlPr>
                                    <a:rPr lang="en-GB" b="0" i="1" smtClean="0">
                                      <a:latin typeface="Cambria Math" panose="02040503050406030204" pitchFamily="18" charset="0"/>
                                    </a:rPr>
                                  </m:ctrlPr>
                                </m:sSupPr>
                                <m:e>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 −1</m:t>
                                      </m:r>
                                    </m:e>
                                  </m:d>
                                </m:e>
                                <m:sup>
                                  <m:r>
                                    <a:rPr lang="en-GB" b="0" i="1" smtClean="0">
                                      <a:latin typeface="Cambria Math" panose="02040503050406030204" pitchFamily="18" charset="0"/>
                                    </a:rPr>
                                    <m:t>2</m:t>
                                  </m:r>
                                </m:sup>
                              </m:sSup>
                            </m:num>
                            <m:den>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 −3</m:t>
                                  </m:r>
                                </m:e>
                              </m:d>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 −2</m:t>
                                  </m:r>
                                </m:e>
                              </m:d>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+3</m:t>
                                  </m:r>
                                </m:e>
                              </m:d>
                              <m:d>
                                <m:dPr>
                                  <m:ctrlPr>
                                    <a:rPr lang="en-GB" b="0" i="1" smtClean="0">
                                      <a:latin typeface="Cambria Math" panose="02040503050406030204" pitchFamily="18" charset="0"/>
                                    </a:rPr>
                                  </m:ctrlPr>
                                </m:dPr>
                                <m:e>
                                  <m:r>
                                    <a:rPr lang="en-GB" b="0" i="1" smtClean="0">
                                      <a:latin typeface="Cambria Math" panose="02040503050406030204" pitchFamily="18" charset="0"/>
                                    </a:rPr>
                                    <m:t>𝑛</m:t>
                                  </m:r>
                                  <m:r>
                                    <a:rPr lang="en-GB" b="0" i="1" smtClean="0">
                                      <a:latin typeface="Cambria Math" panose="02040503050406030204" pitchFamily="18" charset="0"/>
                                    </a:rPr>
                                    <m:t>+5</m:t>
                                  </m:r>
                                </m:e>
                              </m:d>
                            </m:den>
                          </m:f>
                        </m:e>
                      </m:rad>
                    </m:oMath>
                  </m:oMathPara>
                </a14:m>
                <a:endParaRPr lang="en-GB" dirty="0"/>
              </a:p>
            </p:txBody>
          </p:sp>
        </mc:Choice>
        <mc:Fallback xmlns="">
          <p:sp>
            <p:nvSpPr>
              <p:cNvPr id="16" name="TextBox 15">
                <a:extLst>
                  <a:ext uri="{FF2B5EF4-FFF2-40B4-BE49-F238E27FC236}">
                    <a16:creationId xmlns:a16="http://schemas.microsoft.com/office/drawing/2014/main" id="{86A95A6C-BB52-40A1-AE0E-151D4A17BF0F}"/>
                  </a:ext>
                </a:extLst>
              </p:cNvPr>
              <p:cNvSpPr txBox="1">
                <a:spLocks noRot="1" noChangeAspect="1" noMove="1" noResize="1" noEditPoints="1" noAdjustHandles="1" noChangeArrowheads="1" noChangeShapeType="1" noTextEdit="1"/>
              </p:cNvSpPr>
              <p:nvPr/>
            </p:nvSpPr>
            <p:spPr>
              <a:xfrm>
                <a:off x="4599739" y="4823615"/>
                <a:ext cx="3901324" cy="818366"/>
              </a:xfrm>
              <a:prstGeom prst="rect">
                <a:avLst/>
              </a:prstGeom>
              <a:blipFill>
                <a:blip r:embed="rId5"/>
                <a:stretch>
                  <a:fillRect/>
                </a:stretch>
              </a:blipFill>
            </p:spPr>
            <p:txBody>
              <a:bodyPr/>
              <a:lstStyle/>
              <a:p>
                <a:r>
                  <a:rPr lang="en-GB">
                    <a:noFill/>
                  </a:rPr>
                  <a:t> </a:t>
                </a:r>
              </a:p>
            </p:txBody>
          </p:sp>
        </mc:Fallback>
      </mc:AlternateContent>
      <p:sp>
        <p:nvSpPr>
          <p:cNvPr id="11" name="TextBox 10">
            <a:extLst>
              <a:ext uri="{FF2B5EF4-FFF2-40B4-BE49-F238E27FC236}">
                <a16:creationId xmlns:a16="http://schemas.microsoft.com/office/drawing/2014/main" id="{AAD75156-A6FF-4EFE-95D1-7C18C410C23C}"/>
              </a:ext>
            </a:extLst>
          </p:cNvPr>
          <p:cNvSpPr txBox="1"/>
          <p:nvPr/>
        </p:nvSpPr>
        <p:spPr>
          <a:xfrm>
            <a:off x="642937" y="3631680"/>
            <a:ext cx="3280992" cy="2031325"/>
          </a:xfrm>
          <a:prstGeom prst="rect">
            <a:avLst/>
          </a:prstGeom>
          <a:solidFill>
            <a:srgbClr val="7030A0">
              <a:alpha val="25000"/>
            </a:srgbClr>
          </a:solidFill>
        </p:spPr>
        <p:txBody>
          <a:bodyPr wrap="square" rtlCol="0">
            <a:spAutoFit/>
          </a:bodyPr>
          <a:lstStyle/>
          <a:p>
            <a:r>
              <a:rPr lang="en-GB" dirty="0"/>
              <a:t>Skewness</a:t>
            </a:r>
          </a:p>
          <a:p>
            <a:endParaRPr lang="en-GB" dirty="0"/>
          </a:p>
          <a:p>
            <a:endParaRPr lang="en-GB" dirty="0"/>
          </a:p>
          <a:p>
            <a:endParaRPr lang="en-GB" dirty="0"/>
          </a:p>
          <a:p>
            <a:endParaRPr lang="en-GB" dirty="0"/>
          </a:p>
          <a:p>
            <a:endParaRPr lang="en-GB" dirty="0"/>
          </a:p>
          <a:p>
            <a:endParaRPr lang="en-GB" dirty="0"/>
          </a:p>
        </p:txBody>
      </p:sp>
      <p:sp>
        <p:nvSpPr>
          <p:cNvPr id="12" name="TextBox 11">
            <a:extLst>
              <a:ext uri="{FF2B5EF4-FFF2-40B4-BE49-F238E27FC236}">
                <a16:creationId xmlns:a16="http://schemas.microsoft.com/office/drawing/2014/main" id="{F7A3B2AA-395D-4539-81EE-ACEED5197897}"/>
              </a:ext>
            </a:extLst>
          </p:cNvPr>
          <p:cNvSpPr txBox="1"/>
          <p:nvPr/>
        </p:nvSpPr>
        <p:spPr>
          <a:xfrm>
            <a:off x="4427984" y="3673056"/>
            <a:ext cx="4176464" cy="2031325"/>
          </a:xfrm>
          <a:prstGeom prst="rect">
            <a:avLst/>
          </a:prstGeom>
          <a:solidFill>
            <a:srgbClr val="FFFF00">
              <a:alpha val="25000"/>
            </a:srgbClr>
          </a:solidFill>
        </p:spPr>
        <p:txBody>
          <a:bodyPr wrap="square" rtlCol="0">
            <a:spAutoFit/>
          </a:bodyPr>
          <a:lstStyle/>
          <a:p>
            <a:r>
              <a:rPr lang="en-GB" dirty="0"/>
              <a:t>Kurtosis</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391532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D066B-4ADD-4850-A800-B0F903402A77}"/>
              </a:ext>
            </a:extLst>
          </p:cNvPr>
          <p:cNvSpPr>
            <a:spLocks noGrp="1"/>
          </p:cNvSpPr>
          <p:nvPr>
            <p:ph type="ctrTitle"/>
          </p:nvPr>
        </p:nvSpPr>
        <p:spPr/>
        <p:txBody>
          <a:bodyPr/>
          <a:lstStyle/>
          <a:p>
            <a:r>
              <a:rPr lang="en-GB" dirty="0"/>
              <a:t>Inference continued</a:t>
            </a:r>
          </a:p>
        </p:txBody>
      </p:sp>
      <p:sp>
        <p:nvSpPr>
          <p:cNvPr id="3" name="Slide Number Placeholder 2">
            <a:extLst>
              <a:ext uri="{FF2B5EF4-FFF2-40B4-BE49-F238E27FC236}">
                <a16:creationId xmlns:a16="http://schemas.microsoft.com/office/drawing/2014/main" id="{B5C25CA3-C213-4D23-9990-4984AF871AB3}"/>
              </a:ext>
            </a:extLst>
          </p:cNvPr>
          <p:cNvSpPr>
            <a:spLocks noGrp="1"/>
          </p:cNvSpPr>
          <p:nvPr>
            <p:ph type="sldNum" sz="quarter" idx="10"/>
          </p:nvPr>
        </p:nvSpPr>
        <p:spPr/>
        <p:txBody>
          <a:bodyPr/>
          <a:lstStyle/>
          <a:p>
            <a:pPr>
              <a:defRPr/>
            </a:pPr>
            <a:fld id="{DF0093E3-6890-4EE1-A0DE-39D69AD98DE1}" type="slidenum">
              <a:rPr lang="en-GB" smtClean="0"/>
              <a:pPr>
                <a:defRPr/>
              </a:pPr>
              <a:t>36</a:t>
            </a:fld>
            <a:endParaRPr lang="en-GB" dirty="0"/>
          </a:p>
        </p:txBody>
      </p:sp>
      <p:sp>
        <p:nvSpPr>
          <p:cNvPr id="4" name="Footer Placeholder 3">
            <a:extLst>
              <a:ext uri="{FF2B5EF4-FFF2-40B4-BE49-F238E27FC236}">
                <a16:creationId xmlns:a16="http://schemas.microsoft.com/office/drawing/2014/main" id="{1AABAA67-70D4-4BD3-A345-451500330AAE}"/>
              </a:ext>
            </a:extLst>
          </p:cNvPr>
          <p:cNvSpPr>
            <a:spLocks noGrp="1"/>
          </p:cNvSpPr>
          <p:nvPr>
            <p:ph type="ftr" sz="quarter" idx="11"/>
          </p:nvPr>
        </p:nvSpPr>
        <p:spPr/>
        <p:txBody>
          <a:bodyPr/>
          <a:lstStyle/>
          <a:p>
            <a:pPr>
              <a:defRPr/>
            </a:pPr>
            <a:r>
              <a:rPr lang="en-GB"/>
              <a:t>Glyn Davis</a:t>
            </a:r>
            <a:endParaRPr lang="en-GB" b="0" dirty="0"/>
          </a:p>
        </p:txBody>
      </p:sp>
      <p:sp>
        <p:nvSpPr>
          <p:cNvPr id="5" name="TextBox 4">
            <a:extLst>
              <a:ext uri="{FF2B5EF4-FFF2-40B4-BE49-F238E27FC236}">
                <a16:creationId xmlns:a16="http://schemas.microsoft.com/office/drawing/2014/main" id="{34A3CB23-2528-4B17-BFAE-3B67FF3BC10B}"/>
              </a:ext>
            </a:extLst>
          </p:cNvPr>
          <p:cNvSpPr txBox="1"/>
          <p:nvPr/>
        </p:nvSpPr>
        <p:spPr>
          <a:xfrm>
            <a:off x="611560" y="1359674"/>
            <a:ext cx="1499128" cy="369332"/>
          </a:xfrm>
          <a:prstGeom prst="rect">
            <a:avLst/>
          </a:prstGeom>
          <a:noFill/>
        </p:spPr>
        <p:txBody>
          <a:bodyPr wrap="none" rtlCol="0">
            <a:spAutoFit/>
          </a:bodyPr>
          <a:lstStyle/>
          <a:p>
            <a:r>
              <a:rPr lang="en-GB" dirty="0"/>
              <a:t>Given n = 25</a:t>
            </a:r>
          </a:p>
        </p:txBody>
      </p:sp>
      <p:sp>
        <p:nvSpPr>
          <p:cNvPr id="6" name="TextBox 5">
            <a:extLst>
              <a:ext uri="{FF2B5EF4-FFF2-40B4-BE49-F238E27FC236}">
                <a16:creationId xmlns:a16="http://schemas.microsoft.com/office/drawing/2014/main" id="{4AC41B9B-EEF4-40B3-BF49-D50F6EB0F122}"/>
              </a:ext>
            </a:extLst>
          </p:cNvPr>
          <p:cNvSpPr txBox="1"/>
          <p:nvPr/>
        </p:nvSpPr>
        <p:spPr>
          <a:xfrm>
            <a:off x="670527" y="1835932"/>
            <a:ext cx="3469424" cy="2031325"/>
          </a:xfrm>
          <a:prstGeom prst="rect">
            <a:avLst/>
          </a:prstGeom>
          <a:solidFill>
            <a:srgbClr val="7030A0">
              <a:alpha val="25000"/>
            </a:srgbClr>
          </a:solidFill>
        </p:spPr>
        <p:txBody>
          <a:bodyPr wrap="square" rtlCol="0">
            <a:spAutoFit/>
          </a:bodyPr>
          <a:lstStyle/>
          <a:p>
            <a:r>
              <a:rPr lang="en-GB" dirty="0"/>
              <a:t>Skewness:</a:t>
            </a:r>
          </a:p>
          <a:p>
            <a:endParaRPr lang="en-GB" dirty="0"/>
          </a:p>
          <a:p>
            <a:r>
              <a:rPr lang="en-GB" dirty="0"/>
              <a:t>Skewness = 0.002</a:t>
            </a:r>
          </a:p>
          <a:p>
            <a:endParaRPr lang="en-GB" dirty="0"/>
          </a:p>
          <a:p>
            <a:r>
              <a:rPr lang="en-GB" dirty="0"/>
              <a:t>SE = 0.464</a:t>
            </a:r>
          </a:p>
          <a:p>
            <a:endParaRPr lang="en-GB" dirty="0"/>
          </a:p>
          <a:p>
            <a:r>
              <a:rPr lang="en-GB" dirty="0"/>
              <a:t>Z = skewness/SE = 0.004 </a:t>
            </a:r>
          </a:p>
        </p:txBody>
      </p:sp>
      <p:sp>
        <p:nvSpPr>
          <p:cNvPr id="9" name="TextBox 8">
            <a:extLst>
              <a:ext uri="{FF2B5EF4-FFF2-40B4-BE49-F238E27FC236}">
                <a16:creationId xmlns:a16="http://schemas.microsoft.com/office/drawing/2014/main" id="{EB211079-B18D-421D-B8EE-CA27C15ED802}"/>
              </a:ext>
            </a:extLst>
          </p:cNvPr>
          <p:cNvSpPr txBox="1"/>
          <p:nvPr/>
        </p:nvSpPr>
        <p:spPr>
          <a:xfrm>
            <a:off x="5220072" y="1835931"/>
            <a:ext cx="3136975" cy="2031325"/>
          </a:xfrm>
          <a:prstGeom prst="rect">
            <a:avLst/>
          </a:prstGeom>
          <a:solidFill>
            <a:srgbClr val="FFFF00">
              <a:alpha val="25000"/>
            </a:srgbClr>
          </a:solidFill>
        </p:spPr>
        <p:txBody>
          <a:bodyPr wrap="square" rtlCol="0">
            <a:spAutoFit/>
          </a:bodyPr>
          <a:lstStyle/>
          <a:p>
            <a:r>
              <a:rPr lang="en-GB" dirty="0"/>
              <a:t>Kurtosis:</a:t>
            </a:r>
          </a:p>
          <a:p>
            <a:endParaRPr lang="en-GB" dirty="0"/>
          </a:p>
          <a:p>
            <a:r>
              <a:rPr lang="en-GB" dirty="0"/>
              <a:t>Kurtosis = - 0.269</a:t>
            </a:r>
          </a:p>
          <a:p>
            <a:endParaRPr lang="en-GB" dirty="0"/>
          </a:p>
          <a:p>
            <a:r>
              <a:rPr lang="en-GB" dirty="0"/>
              <a:t>SE = 0.902</a:t>
            </a:r>
          </a:p>
          <a:p>
            <a:endParaRPr lang="en-GB" dirty="0"/>
          </a:p>
          <a:p>
            <a:r>
              <a:rPr lang="en-GB" dirty="0"/>
              <a:t>Z = kurtosis/SE = - 0.298 </a:t>
            </a:r>
          </a:p>
        </p:txBody>
      </p:sp>
      <p:sp>
        <p:nvSpPr>
          <p:cNvPr id="7" name="TextBox 6">
            <a:extLst>
              <a:ext uri="{FF2B5EF4-FFF2-40B4-BE49-F238E27FC236}">
                <a16:creationId xmlns:a16="http://schemas.microsoft.com/office/drawing/2014/main" id="{5C2B43F5-643A-42ED-9AAF-1369A0E8BDDA}"/>
              </a:ext>
            </a:extLst>
          </p:cNvPr>
          <p:cNvSpPr txBox="1"/>
          <p:nvPr/>
        </p:nvSpPr>
        <p:spPr>
          <a:xfrm>
            <a:off x="604720" y="4212960"/>
            <a:ext cx="4455066" cy="369332"/>
          </a:xfrm>
          <a:prstGeom prst="rect">
            <a:avLst/>
          </a:prstGeom>
          <a:noFill/>
        </p:spPr>
        <p:txBody>
          <a:bodyPr wrap="none" rtlCol="0">
            <a:spAutoFit/>
          </a:bodyPr>
          <a:lstStyle/>
          <a:p>
            <a:r>
              <a:rPr lang="en-GB" dirty="0"/>
              <a:t>For a 95% confidence, Z = -1.96 to + 1.96</a:t>
            </a:r>
          </a:p>
        </p:txBody>
      </p:sp>
      <p:sp>
        <p:nvSpPr>
          <p:cNvPr id="8" name="Rectangle 7">
            <a:extLst>
              <a:ext uri="{FF2B5EF4-FFF2-40B4-BE49-F238E27FC236}">
                <a16:creationId xmlns:a16="http://schemas.microsoft.com/office/drawing/2014/main" id="{F1BE461C-5BB5-4F72-AA29-9157CDBF66EA}"/>
              </a:ext>
            </a:extLst>
          </p:cNvPr>
          <p:cNvSpPr/>
          <p:nvPr/>
        </p:nvSpPr>
        <p:spPr>
          <a:xfrm>
            <a:off x="526512" y="4724430"/>
            <a:ext cx="7830535" cy="923330"/>
          </a:xfrm>
          <a:prstGeom prst="rect">
            <a:avLst/>
          </a:prstGeom>
        </p:spPr>
        <p:txBody>
          <a:bodyPr wrap="square">
            <a:spAutoFit/>
          </a:bodyPr>
          <a:lstStyle/>
          <a:p>
            <a:r>
              <a:rPr lang="en-GB" dirty="0">
                <a:solidFill>
                  <a:srgbClr val="FF0000"/>
                </a:solidFill>
              </a:rPr>
              <a:t>Both statistics are within two standard errors, which suggest that the data is likely to be relatively normally distributed.</a:t>
            </a:r>
            <a:r>
              <a:rPr lang="en-GB" dirty="0"/>
              <a:t> If both values were less than – 1.96 or greater than + 1.96 this would indicate that the data are not normal.</a:t>
            </a:r>
          </a:p>
        </p:txBody>
      </p:sp>
    </p:spTree>
    <p:extLst>
      <p:ext uri="{BB962C8B-B14F-4D97-AF65-F5344CB8AC3E}">
        <p14:creationId xmlns:p14="http://schemas.microsoft.com/office/powerpoint/2010/main" val="3735960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500063" y="285750"/>
            <a:ext cx="6929437" cy="714375"/>
          </a:xfrm>
        </p:spPr>
        <p:txBody>
          <a:bodyPr/>
          <a:lstStyle/>
          <a:p>
            <a:r>
              <a:rPr lang="en-GB" dirty="0">
                <a:latin typeface="Arial" charset="0"/>
                <a:cs typeface="Arial" charset="0"/>
              </a:rPr>
              <a:t>Exploratory Data Analysis (EDA)</a:t>
            </a:r>
          </a:p>
        </p:txBody>
      </p:sp>
      <p:sp>
        <p:nvSpPr>
          <p:cNvPr id="3" name="Slide Number Placeholder 2"/>
          <p:cNvSpPr>
            <a:spLocks noGrp="1"/>
          </p:cNvSpPr>
          <p:nvPr>
            <p:ph type="sldNum" sz="quarter" idx="10"/>
          </p:nvPr>
        </p:nvSpPr>
        <p:spPr/>
        <p:txBody>
          <a:bodyPr/>
          <a:lstStyle/>
          <a:p>
            <a:pPr>
              <a:defRPr/>
            </a:pPr>
            <a:fld id="{00618E08-7583-4C57-821A-52124C37C4AF}" type="slidenum">
              <a:rPr lang="en-GB" smtClean="0"/>
              <a:pPr>
                <a:defRPr/>
              </a:pPr>
              <a:t>37</a:t>
            </a:fld>
            <a:endParaRPr lang="en-GB" dirty="0"/>
          </a:p>
        </p:txBody>
      </p:sp>
      <p:sp>
        <p:nvSpPr>
          <p:cNvPr id="2355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3557" name="TextBox 5"/>
          <p:cNvSpPr txBox="1">
            <a:spLocks noChangeArrowheads="1"/>
          </p:cNvSpPr>
          <p:nvPr/>
        </p:nvSpPr>
        <p:spPr bwMode="auto">
          <a:xfrm>
            <a:off x="571500" y="1214438"/>
            <a:ext cx="82867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Exploratory data analysis consists of using your data set to compute a </a:t>
            </a:r>
            <a:r>
              <a:rPr lang="en-GB">
                <a:solidFill>
                  <a:srgbClr val="FF0000"/>
                </a:solidFill>
              </a:rPr>
              <a:t>five number summary</a:t>
            </a:r>
            <a:r>
              <a:rPr lang="en-GB"/>
              <a:t> and represent these numbers in graphical form (box plots).</a:t>
            </a:r>
          </a:p>
        </p:txBody>
      </p:sp>
      <p:sp>
        <p:nvSpPr>
          <p:cNvPr id="7" name="Rectangle 6">
            <a:extLst>
              <a:ext uri="{FF2B5EF4-FFF2-40B4-BE49-F238E27FC236}">
                <a16:creationId xmlns:a16="http://schemas.microsoft.com/office/drawing/2014/main" id="{61077D61-EB8F-4FD9-939A-9C81366CB75C}"/>
              </a:ext>
            </a:extLst>
          </p:cNvPr>
          <p:cNvSpPr/>
          <p:nvPr/>
        </p:nvSpPr>
        <p:spPr>
          <a:xfrm>
            <a:off x="683568" y="2234881"/>
            <a:ext cx="8064896" cy="341632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For </a:t>
            </a:r>
            <a:r>
              <a:rPr lang="en-GB" b="1" dirty="0">
                <a:latin typeface="Calibri" panose="020F0502020204030204" pitchFamily="34" charset="0"/>
                <a:ea typeface="Times New Roman" panose="02020603050405020304" pitchFamily="18" charset="0"/>
                <a:cs typeface="Times New Roman" panose="02020603050405020304" pitchFamily="18" charset="0"/>
              </a:rPr>
              <a:t>symmetrical distributions</a:t>
            </a:r>
            <a:r>
              <a:rPr lang="en-GB" dirty="0">
                <a:latin typeface="Calibri" panose="020F0502020204030204" pitchFamily="34" charset="0"/>
                <a:ea typeface="Times New Roman" panose="02020603050405020304" pitchFamily="18" charset="0"/>
                <a:cs typeface="Times New Roman" panose="02020603050405020304" pitchFamily="18" charset="0"/>
              </a:rPr>
              <a:t>, the following rule would hold: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Q</a:t>
            </a:r>
            <a:r>
              <a:rPr lang="en-GB" baseline="-25000" dirty="0">
                <a:latin typeface="Calibri" panose="020F0502020204030204" pitchFamily="34" charset="0"/>
                <a:ea typeface="Times New Roman" panose="02020603050405020304" pitchFamily="18" charset="0"/>
                <a:cs typeface="Calibri" panose="020F0502020204030204" pitchFamily="34" charset="0"/>
              </a:rPr>
              <a:t>3</a:t>
            </a:r>
            <a:r>
              <a:rPr lang="en-GB" dirty="0">
                <a:latin typeface="Calibri" panose="020F0502020204030204" pitchFamily="34" charset="0"/>
                <a:ea typeface="Times New Roman" panose="02020603050405020304" pitchFamily="18" charset="0"/>
                <a:cs typeface="Calibri" panose="020F0502020204030204" pitchFamily="34" charset="0"/>
              </a:rPr>
              <a:t> - Median = Median - Q</a:t>
            </a:r>
            <a:r>
              <a:rPr lang="en-GB" baseline="-25000" dirty="0">
                <a:latin typeface="Calibri" panose="020F0502020204030204" pitchFamily="34" charset="0"/>
                <a:ea typeface="Times New Roman" panose="02020603050405020304" pitchFamily="18" charset="0"/>
                <a:cs typeface="Calibri" panose="020F0502020204030204" pitchFamily="34" charset="0"/>
              </a:rPr>
              <a:t>1</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45720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Largest value - Q</a:t>
            </a:r>
            <a:r>
              <a:rPr lang="en-GB" baseline="-25000" dirty="0">
                <a:latin typeface="Calibri" panose="020F0502020204030204" pitchFamily="34" charset="0"/>
                <a:ea typeface="Times New Roman" panose="02020603050405020304" pitchFamily="18" charset="0"/>
                <a:cs typeface="Calibri" panose="020F0502020204030204" pitchFamily="34" charset="0"/>
              </a:rPr>
              <a:t>3</a:t>
            </a:r>
            <a:r>
              <a:rPr lang="en-GB" dirty="0">
                <a:latin typeface="Calibri" panose="020F0502020204030204" pitchFamily="34" charset="0"/>
                <a:ea typeface="Times New Roman" panose="02020603050405020304" pitchFamily="18" charset="0"/>
                <a:cs typeface="Calibri" panose="020F0502020204030204" pitchFamily="34" charset="0"/>
              </a:rPr>
              <a:t> = Q</a:t>
            </a:r>
            <a:r>
              <a:rPr lang="en-GB" baseline="-25000" dirty="0">
                <a:latin typeface="Calibri" panose="020F0502020204030204" pitchFamily="34" charset="0"/>
                <a:ea typeface="Times New Roman" panose="02020603050405020304" pitchFamily="18" charset="0"/>
                <a:cs typeface="Calibri" panose="020F0502020204030204" pitchFamily="34" charset="0"/>
              </a:rPr>
              <a:t>1</a:t>
            </a:r>
            <a:r>
              <a:rPr lang="en-GB" dirty="0">
                <a:latin typeface="Calibri" panose="020F0502020204030204" pitchFamily="34" charset="0"/>
                <a:ea typeface="Times New Roman" panose="02020603050405020304" pitchFamily="18" charset="0"/>
                <a:cs typeface="Calibri" panose="020F0502020204030204" pitchFamily="34" charset="0"/>
              </a:rPr>
              <a:t> - smallest value</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For </a:t>
            </a:r>
            <a:r>
              <a:rPr lang="en-GB" b="1" dirty="0">
                <a:latin typeface="Calibri" panose="020F0502020204030204" pitchFamily="34" charset="0"/>
                <a:ea typeface="Times New Roman" panose="02020603050405020304" pitchFamily="18" charset="0"/>
                <a:cs typeface="Calibri" panose="020F0502020204030204" pitchFamily="34" charset="0"/>
              </a:rPr>
              <a:t>non-symmetrical distributions</a:t>
            </a:r>
            <a:r>
              <a:rPr lang="en-GB" dirty="0">
                <a:latin typeface="Calibri" panose="020F0502020204030204" pitchFamily="34" charset="0"/>
                <a:ea typeface="Times New Roman" panose="02020603050405020304" pitchFamily="18" charset="0"/>
                <a:cs typeface="Calibri" panose="020F0502020204030204" pitchFamily="34" charset="0"/>
              </a:rPr>
              <a:t>, the following rule would hold:</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Right-skewed distributions: Largest value -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3</a:t>
            </a:r>
            <a:r>
              <a:rPr lang="en-GB" dirty="0">
                <a:latin typeface="Calibri" panose="020F0502020204030204" pitchFamily="34" charset="0"/>
                <a:ea typeface="Times New Roman" panose="02020603050405020304" pitchFamily="18" charset="0"/>
                <a:cs typeface="Times New Roman" panose="02020603050405020304" pitchFamily="18" charset="0"/>
              </a:rPr>
              <a:t> greatly exceeds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 Smallest value</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Left-skewed distributions: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 Smallest value greatly exceeds Largest value -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3</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B3366-65F0-4C09-B354-FD59183D8437}"/>
              </a:ext>
            </a:extLst>
          </p:cNvPr>
          <p:cNvSpPr>
            <a:spLocks noGrp="1"/>
          </p:cNvSpPr>
          <p:nvPr>
            <p:ph type="ctrTitle"/>
          </p:nvPr>
        </p:nvSpPr>
        <p:spPr/>
        <p:txBody>
          <a:bodyPr/>
          <a:lstStyle/>
          <a:p>
            <a:r>
              <a:rPr lang="en-GB" dirty="0"/>
              <a:t>EDA continued</a:t>
            </a:r>
          </a:p>
        </p:txBody>
      </p:sp>
      <p:sp>
        <p:nvSpPr>
          <p:cNvPr id="3" name="Slide Number Placeholder 2">
            <a:extLst>
              <a:ext uri="{FF2B5EF4-FFF2-40B4-BE49-F238E27FC236}">
                <a16:creationId xmlns:a16="http://schemas.microsoft.com/office/drawing/2014/main" id="{EEFAF8AC-6042-4CF2-83D4-DEDE0113948C}"/>
              </a:ext>
            </a:extLst>
          </p:cNvPr>
          <p:cNvSpPr>
            <a:spLocks noGrp="1"/>
          </p:cNvSpPr>
          <p:nvPr>
            <p:ph type="sldNum" sz="quarter" idx="10"/>
          </p:nvPr>
        </p:nvSpPr>
        <p:spPr/>
        <p:txBody>
          <a:bodyPr/>
          <a:lstStyle/>
          <a:p>
            <a:pPr>
              <a:defRPr/>
            </a:pPr>
            <a:fld id="{DF0093E3-6890-4EE1-A0DE-39D69AD98DE1}" type="slidenum">
              <a:rPr lang="en-GB" smtClean="0"/>
              <a:pPr>
                <a:defRPr/>
              </a:pPr>
              <a:t>38</a:t>
            </a:fld>
            <a:endParaRPr lang="en-GB" dirty="0"/>
          </a:p>
        </p:txBody>
      </p:sp>
      <p:sp>
        <p:nvSpPr>
          <p:cNvPr id="4" name="Footer Placeholder 3">
            <a:extLst>
              <a:ext uri="{FF2B5EF4-FFF2-40B4-BE49-F238E27FC236}">
                <a16:creationId xmlns:a16="http://schemas.microsoft.com/office/drawing/2014/main" id="{4B1AF5B3-97CD-41E2-AAD0-EA58CAE449FE}"/>
              </a:ext>
            </a:extLst>
          </p:cNvPr>
          <p:cNvSpPr>
            <a:spLocks noGrp="1"/>
          </p:cNvSpPr>
          <p:nvPr>
            <p:ph type="ftr" sz="quarter" idx="11"/>
          </p:nvPr>
        </p:nvSpPr>
        <p:spPr/>
        <p:txBody>
          <a:bodyPr/>
          <a:lstStyle/>
          <a:p>
            <a:pPr>
              <a:defRPr/>
            </a:pPr>
            <a:r>
              <a:rPr lang="en-GB"/>
              <a:t>Glyn Davis</a:t>
            </a:r>
            <a:endParaRPr lang="en-GB" b="0" dirty="0"/>
          </a:p>
        </p:txBody>
      </p:sp>
      <p:graphicFrame>
        <p:nvGraphicFramePr>
          <p:cNvPr id="5" name="Table 4">
            <a:extLst>
              <a:ext uri="{FF2B5EF4-FFF2-40B4-BE49-F238E27FC236}">
                <a16:creationId xmlns:a16="http://schemas.microsoft.com/office/drawing/2014/main" id="{2973EB37-A641-41F3-B490-A59E6C59AD28}"/>
              </a:ext>
            </a:extLst>
          </p:cNvPr>
          <p:cNvGraphicFramePr>
            <a:graphicFrameLocks noGrp="1"/>
          </p:cNvGraphicFramePr>
          <p:nvPr>
            <p:extLst>
              <p:ext uri="{D42A27DB-BD31-4B8C-83A1-F6EECF244321}">
                <p14:modId xmlns:p14="http://schemas.microsoft.com/office/powerpoint/2010/main" val="2278134847"/>
              </p:ext>
            </p:extLst>
          </p:nvPr>
        </p:nvGraphicFramePr>
        <p:xfrm>
          <a:off x="1312232" y="2132856"/>
          <a:ext cx="6450660" cy="1600440"/>
        </p:xfrm>
        <a:graphic>
          <a:graphicData uri="http://schemas.openxmlformats.org/drawingml/2006/table">
            <a:tbl>
              <a:tblPr firstRow="1" firstCol="1" bandRow="1">
                <a:tableStyleId>{5C22544A-7EE6-4342-B048-85BDC9FD1C3A}</a:tableStyleId>
              </a:tblPr>
              <a:tblGrid>
                <a:gridCol w="644676">
                  <a:extLst>
                    <a:ext uri="{9D8B030D-6E8A-4147-A177-3AD203B41FA5}">
                      <a16:colId xmlns:a16="http://schemas.microsoft.com/office/drawing/2014/main" val="1694085369"/>
                    </a:ext>
                  </a:extLst>
                </a:gridCol>
                <a:gridCol w="645456">
                  <a:extLst>
                    <a:ext uri="{9D8B030D-6E8A-4147-A177-3AD203B41FA5}">
                      <a16:colId xmlns:a16="http://schemas.microsoft.com/office/drawing/2014/main" val="1037699405"/>
                    </a:ext>
                  </a:extLst>
                </a:gridCol>
                <a:gridCol w="644676">
                  <a:extLst>
                    <a:ext uri="{9D8B030D-6E8A-4147-A177-3AD203B41FA5}">
                      <a16:colId xmlns:a16="http://schemas.microsoft.com/office/drawing/2014/main" val="2113201175"/>
                    </a:ext>
                  </a:extLst>
                </a:gridCol>
                <a:gridCol w="645456">
                  <a:extLst>
                    <a:ext uri="{9D8B030D-6E8A-4147-A177-3AD203B41FA5}">
                      <a16:colId xmlns:a16="http://schemas.microsoft.com/office/drawing/2014/main" val="289356244"/>
                    </a:ext>
                  </a:extLst>
                </a:gridCol>
                <a:gridCol w="644676">
                  <a:extLst>
                    <a:ext uri="{9D8B030D-6E8A-4147-A177-3AD203B41FA5}">
                      <a16:colId xmlns:a16="http://schemas.microsoft.com/office/drawing/2014/main" val="3040637175"/>
                    </a:ext>
                  </a:extLst>
                </a:gridCol>
                <a:gridCol w="645456">
                  <a:extLst>
                    <a:ext uri="{9D8B030D-6E8A-4147-A177-3AD203B41FA5}">
                      <a16:colId xmlns:a16="http://schemas.microsoft.com/office/drawing/2014/main" val="138873169"/>
                    </a:ext>
                  </a:extLst>
                </a:gridCol>
                <a:gridCol w="644676">
                  <a:extLst>
                    <a:ext uri="{9D8B030D-6E8A-4147-A177-3AD203B41FA5}">
                      <a16:colId xmlns:a16="http://schemas.microsoft.com/office/drawing/2014/main" val="1604769068"/>
                    </a:ext>
                  </a:extLst>
                </a:gridCol>
                <a:gridCol w="645456">
                  <a:extLst>
                    <a:ext uri="{9D8B030D-6E8A-4147-A177-3AD203B41FA5}">
                      <a16:colId xmlns:a16="http://schemas.microsoft.com/office/drawing/2014/main" val="2315777609"/>
                    </a:ext>
                  </a:extLst>
                </a:gridCol>
                <a:gridCol w="644676">
                  <a:extLst>
                    <a:ext uri="{9D8B030D-6E8A-4147-A177-3AD203B41FA5}">
                      <a16:colId xmlns:a16="http://schemas.microsoft.com/office/drawing/2014/main" val="176738102"/>
                    </a:ext>
                  </a:extLst>
                </a:gridCol>
                <a:gridCol w="645456">
                  <a:extLst>
                    <a:ext uri="{9D8B030D-6E8A-4147-A177-3AD203B41FA5}">
                      <a16:colId xmlns:a16="http://schemas.microsoft.com/office/drawing/2014/main" val="1168338663"/>
                    </a:ext>
                  </a:extLst>
                </a:gridCol>
              </a:tblGrid>
              <a:tr h="400110">
                <a:tc>
                  <a:txBody>
                    <a:bodyPr/>
                    <a:lstStyle/>
                    <a:p>
                      <a:pPr marL="0" marR="0" algn="just" hangingPunct="0">
                        <a:spcBef>
                          <a:spcPts val="0"/>
                        </a:spcBef>
                        <a:spcAft>
                          <a:spcPts val="0"/>
                        </a:spcAft>
                      </a:pPr>
                      <a:r>
                        <a:rPr lang="en-GB" sz="1400" dirty="0">
                          <a:effectLst/>
                        </a:rPr>
                        <a:t>73</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dirty="0">
                          <a:effectLst/>
                        </a:rPr>
                        <a:t>73</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dirty="0">
                          <a:effectLst/>
                        </a:rPr>
                        <a:t>73</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30851997"/>
                  </a:ext>
                </a:extLst>
              </a:tr>
              <a:tr h="400110">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dirty="0">
                          <a:effectLst/>
                        </a:rPr>
                        <a:t>78</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75316114"/>
                  </a:ext>
                </a:extLst>
              </a:tr>
              <a:tr h="400110">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dirty="0">
                          <a:effectLst/>
                        </a:rPr>
                        <a:t>75</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84703776"/>
                  </a:ext>
                </a:extLst>
              </a:tr>
              <a:tr h="400110">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a:effectLst/>
                        </a:rPr>
                        <a:t>75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hangingPunct="0">
                        <a:spcBef>
                          <a:spcPts val="0"/>
                        </a:spcBef>
                        <a:spcAft>
                          <a:spcPts val="0"/>
                        </a:spcAft>
                      </a:pPr>
                      <a:r>
                        <a:rPr lang="en-GB" sz="1400" dirty="0">
                          <a:effectLst/>
                        </a:rPr>
                        <a:t>75</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61914793"/>
                  </a:ext>
                </a:extLst>
              </a:tr>
            </a:tbl>
          </a:graphicData>
        </a:graphic>
      </p:graphicFrame>
      <p:sp>
        <p:nvSpPr>
          <p:cNvPr id="7" name="Rectangle 6">
            <a:extLst>
              <a:ext uri="{FF2B5EF4-FFF2-40B4-BE49-F238E27FC236}">
                <a16:creationId xmlns:a16="http://schemas.microsoft.com/office/drawing/2014/main" id="{279BF170-78E5-4ADF-BF0C-2A54FAB9456B}"/>
              </a:ext>
            </a:extLst>
          </p:cNvPr>
          <p:cNvSpPr/>
          <p:nvPr/>
        </p:nvSpPr>
        <p:spPr>
          <a:xfrm>
            <a:off x="1331640" y="4149080"/>
            <a:ext cx="4572000" cy="1600438"/>
          </a:xfrm>
          <a:prstGeom prst="rect">
            <a:avLst/>
          </a:prstGeom>
          <a:solidFill>
            <a:schemeClr val="accent3">
              <a:lumMod val="20000"/>
              <a:lumOff val="80000"/>
            </a:schemeClr>
          </a:solidFill>
        </p:spPr>
        <p:txBody>
          <a:bodyPr>
            <a:spAutoFit/>
          </a:bodyPr>
          <a:lstStyle/>
          <a:p>
            <a:pPr marL="0"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The five number summary is:</a:t>
            </a:r>
          </a:p>
          <a:p>
            <a:pPr marL="0"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Smallest value, minimum = 61</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First quartile, Q</a:t>
            </a:r>
            <a:r>
              <a:rPr lang="en-GB" sz="1400"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sz="1400" dirty="0">
                <a:latin typeface="Calibri" panose="020F0502020204030204" pitchFamily="34" charset="0"/>
                <a:ea typeface="Times New Roman" panose="02020603050405020304" pitchFamily="18" charset="0"/>
                <a:cs typeface="Times New Roman" panose="02020603050405020304" pitchFamily="18" charset="0"/>
              </a:rPr>
              <a:t> = 66</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Median or second quartile, Q</a:t>
            </a:r>
            <a:r>
              <a:rPr lang="en-GB" sz="1400"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sz="1400" dirty="0">
                <a:latin typeface="Calibri" panose="020F0502020204030204" pitchFamily="34" charset="0"/>
                <a:ea typeface="Times New Roman" panose="02020603050405020304" pitchFamily="18" charset="0"/>
                <a:cs typeface="Times New Roman" panose="02020603050405020304" pitchFamily="18" charset="0"/>
              </a:rPr>
              <a:t> = 70</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Third quartile, Q</a:t>
            </a:r>
            <a:r>
              <a:rPr lang="en-GB" sz="1400" baseline="-25000" dirty="0">
                <a:latin typeface="Calibri" panose="020F0502020204030204" pitchFamily="34" charset="0"/>
                <a:ea typeface="Times New Roman" panose="02020603050405020304" pitchFamily="18" charset="0"/>
                <a:cs typeface="Times New Roman" panose="02020603050405020304" pitchFamily="18" charset="0"/>
              </a:rPr>
              <a:t>3</a:t>
            </a:r>
            <a:r>
              <a:rPr lang="en-GB" sz="1400" dirty="0">
                <a:latin typeface="Calibri" panose="020F0502020204030204" pitchFamily="34" charset="0"/>
                <a:ea typeface="Times New Roman" panose="02020603050405020304" pitchFamily="18" charset="0"/>
                <a:cs typeface="Times New Roman" panose="02020603050405020304" pitchFamily="18" charset="0"/>
              </a:rPr>
              <a:t> = 74</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Largest value, maximum = 82</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B9C064D3-8DBF-4BF6-BBA3-1F05D7F56608}"/>
              </a:ext>
            </a:extLst>
          </p:cNvPr>
          <p:cNvSpPr/>
          <p:nvPr/>
        </p:nvSpPr>
        <p:spPr>
          <a:xfrm>
            <a:off x="598106" y="1381816"/>
            <a:ext cx="1467068" cy="369332"/>
          </a:xfrm>
          <a:prstGeom prst="rect">
            <a:avLst/>
          </a:prstGeom>
        </p:spPr>
        <p:txBody>
          <a:bodyPr wrap="none">
            <a:spAutoFit/>
          </a:bodyPr>
          <a:lstStyle/>
          <a:p>
            <a:r>
              <a:rPr lang="en-GB" dirty="0">
                <a:solidFill>
                  <a:srgbClr val="FF0000"/>
                </a:solidFill>
              </a:rPr>
              <a:t>Example 2.8</a:t>
            </a:r>
          </a:p>
        </p:txBody>
      </p:sp>
    </p:spTree>
    <p:extLst>
      <p:ext uri="{BB962C8B-B14F-4D97-AF65-F5344CB8AC3E}">
        <p14:creationId xmlns:p14="http://schemas.microsoft.com/office/powerpoint/2010/main" val="3393725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E2D3E-EA43-4718-B9DF-3E0731782E48}"/>
              </a:ext>
            </a:extLst>
          </p:cNvPr>
          <p:cNvSpPr>
            <a:spLocks noGrp="1"/>
          </p:cNvSpPr>
          <p:nvPr>
            <p:ph type="ctrTitle"/>
          </p:nvPr>
        </p:nvSpPr>
        <p:spPr/>
        <p:txBody>
          <a:bodyPr/>
          <a:lstStyle/>
          <a:p>
            <a:r>
              <a:rPr lang="en-GB" dirty="0"/>
              <a:t>EDA continued</a:t>
            </a:r>
          </a:p>
        </p:txBody>
      </p:sp>
      <p:sp>
        <p:nvSpPr>
          <p:cNvPr id="3" name="Slide Number Placeholder 2">
            <a:extLst>
              <a:ext uri="{FF2B5EF4-FFF2-40B4-BE49-F238E27FC236}">
                <a16:creationId xmlns:a16="http://schemas.microsoft.com/office/drawing/2014/main" id="{83ACAC9B-8032-4444-8362-3B7736537CDC}"/>
              </a:ext>
            </a:extLst>
          </p:cNvPr>
          <p:cNvSpPr>
            <a:spLocks noGrp="1"/>
          </p:cNvSpPr>
          <p:nvPr>
            <p:ph type="sldNum" sz="quarter" idx="10"/>
          </p:nvPr>
        </p:nvSpPr>
        <p:spPr/>
        <p:txBody>
          <a:bodyPr/>
          <a:lstStyle/>
          <a:p>
            <a:pPr>
              <a:defRPr/>
            </a:pPr>
            <a:fld id="{DF0093E3-6890-4EE1-A0DE-39D69AD98DE1}" type="slidenum">
              <a:rPr lang="en-GB" smtClean="0"/>
              <a:pPr>
                <a:defRPr/>
              </a:pPr>
              <a:t>39</a:t>
            </a:fld>
            <a:endParaRPr lang="en-GB" dirty="0"/>
          </a:p>
        </p:txBody>
      </p:sp>
      <p:sp>
        <p:nvSpPr>
          <p:cNvPr id="4" name="Footer Placeholder 3">
            <a:extLst>
              <a:ext uri="{FF2B5EF4-FFF2-40B4-BE49-F238E27FC236}">
                <a16:creationId xmlns:a16="http://schemas.microsoft.com/office/drawing/2014/main" id="{1505F193-ED22-44EE-8992-6FA4E0B1178E}"/>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A74FB0FF-2A13-432D-8417-5836D5D59F62}"/>
              </a:ext>
            </a:extLst>
          </p:cNvPr>
          <p:cNvSpPr/>
          <p:nvPr/>
        </p:nvSpPr>
        <p:spPr>
          <a:xfrm>
            <a:off x="500034" y="1340768"/>
            <a:ext cx="8429654" cy="2523768"/>
          </a:xfrm>
          <a:prstGeom prst="rect">
            <a:avLst/>
          </a:prstGeom>
        </p:spPr>
        <p:txBody>
          <a:bodyPr wrap="square">
            <a:spAutoFit/>
          </a:bodyPr>
          <a:lstStyle/>
          <a:p>
            <a:pPr marL="0" marR="0" algn="just"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To identify symmetry</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Using the numbers we conclude:</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The distance from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3</a:t>
            </a:r>
            <a:r>
              <a:rPr lang="en-GB" dirty="0">
                <a:latin typeface="Calibri" panose="020F0502020204030204" pitchFamily="34" charset="0"/>
                <a:ea typeface="Times New Roman" panose="02020603050405020304" pitchFamily="18" charset="0"/>
                <a:cs typeface="Times New Roman" panose="02020603050405020304" pitchFamily="18" charset="0"/>
              </a:rPr>
              <a:t> to the median (74 – 70 = 4) is the same as between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and the median (70 - 66 = 4).</a:t>
            </a:r>
          </a:p>
          <a:p>
            <a:pPr marL="342900" marR="0" lvl="0" indent="-342900" algn="just" hangingPunct="0">
              <a:spcBef>
                <a:spcPts val="0"/>
              </a:spcBef>
              <a:spcAft>
                <a:spcPts val="0"/>
              </a:spcAft>
              <a:buFont typeface="Symbol" panose="05050102010706020507" pitchFamily="18" charset="2"/>
              <a:buChar char=""/>
            </a:pP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The distance from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3</a:t>
            </a:r>
            <a:r>
              <a:rPr lang="en-GB" dirty="0">
                <a:latin typeface="Calibri" panose="020F0502020204030204" pitchFamily="34" charset="0"/>
                <a:ea typeface="Times New Roman" panose="02020603050405020304" pitchFamily="18" charset="0"/>
                <a:cs typeface="Times New Roman" panose="02020603050405020304" pitchFamily="18" charset="0"/>
              </a:rPr>
              <a:t> and the largest value (82 – 74 = 8) is not the same as the distance between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and the smallest value (66 – 61 = 4). </a:t>
            </a: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16C76C61-8AAD-4B37-B692-E9A26FD44967}"/>
              </a:ext>
            </a:extLst>
          </p:cNvPr>
          <p:cNvSpPr/>
          <p:nvPr/>
        </p:nvSpPr>
        <p:spPr>
          <a:xfrm>
            <a:off x="500034" y="4593902"/>
            <a:ext cx="8320438" cy="923330"/>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These summary values indicate that the middle 50% of the distribution is right-skewed, because the distance between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3</a:t>
            </a:r>
            <a:r>
              <a:rPr lang="en-GB" dirty="0">
                <a:latin typeface="Calibri" panose="020F0502020204030204" pitchFamily="34" charset="0"/>
                <a:ea typeface="Times New Roman" panose="02020603050405020304" pitchFamily="18" charset="0"/>
                <a:cs typeface="Times New Roman" panose="02020603050405020304" pitchFamily="18" charset="0"/>
              </a:rPr>
              <a:t> and the largest value (82 – 74 = 8) is longer than the distance between Q</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and the smallest value (66 – 61 =4).</a:t>
            </a:r>
            <a:endParaRPr lang="en-GB" dirty="0"/>
          </a:p>
        </p:txBody>
      </p:sp>
    </p:spTree>
    <p:extLst>
      <p:ext uri="{BB962C8B-B14F-4D97-AF65-F5344CB8AC3E}">
        <p14:creationId xmlns:p14="http://schemas.microsoft.com/office/powerpoint/2010/main" val="322833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500063" y="285750"/>
            <a:ext cx="6929437" cy="714375"/>
          </a:xfrm>
        </p:spPr>
        <p:txBody>
          <a:bodyPr/>
          <a:lstStyle/>
          <a:p>
            <a:r>
              <a:rPr lang="en-GB">
                <a:latin typeface="Arial" charset="0"/>
                <a:cs typeface="Arial" charset="0"/>
              </a:rPr>
              <a:t>Data Example: Set of Numbers</a:t>
            </a:r>
          </a:p>
        </p:txBody>
      </p:sp>
      <p:sp>
        <p:nvSpPr>
          <p:cNvPr id="3" name="Slide Number Placeholder 2"/>
          <p:cNvSpPr>
            <a:spLocks noGrp="1"/>
          </p:cNvSpPr>
          <p:nvPr>
            <p:ph type="sldNum" sz="quarter" idx="10"/>
          </p:nvPr>
        </p:nvSpPr>
        <p:spPr/>
        <p:txBody>
          <a:bodyPr/>
          <a:lstStyle/>
          <a:p>
            <a:pPr>
              <a:defRPr/>
            </a:pPr>
            <a:fld id="{3CB98CBB-0B0E-4067-82C3-D39FDFB2F4B1}" type="slidenum">
              <a:rPr lang="en-GB" smtClean="0"/>
              <a:pPr>
                <a:defRPr/>
              </a:pPr>
              <a:t>4</a:t>
            </a:fld>
            <a:endParaRPr lang="en-GB" dirty="0"/>
          </a:p>
        </p:txBody>
      </p:sp>
      <p:sp>
        <p:nvSpPr>
          <p:cNvPr id="922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12293" name="TextBox 6"/>
          <p:cNvSpPr txBox="1">
            <a:spLocks noChangeArrowheads="1"/>
          </p:cNvSpPr>
          <p:nvPr/>
        </p:nvSpPr>
        <p:spPr bwMode="auto">
          <a:xfrm>
            <a:off x="464259" y="1221075"/>
            <a:ext cx="7858125" cy="3693319"/>
          </a:xfrm>
          <a:prstGeom prst="rect">
            <a:avLst/>
          </a:prstGeom>
          <a:noFill/>
          <a:ln w="9525">
            <a:noFill/>
            <a:miter lim="800000"/>
            <a:headEnd/>
            <a:tailEnd/>
          </a:ln>
        </p:spPr>
        <p:txBody>
          <a:bodyPr>
            <a:spAutoFit/>
          </a:bodyPr>
          <a:lstStyle/>
          <a:p>
            <a:pPr>
              <a:defRPr/>
            </a:pPr>
            <a:r>
              <a:rPr lang="en-GB" dirty="0"/>
              <a:t>Suppose the marks obtained in the statistics examination were</a:t>
            </a:r>
          </a:p>
          <a:p>
            <a:pPr>
              <a:defRPr/>
            </a:pPr>
            <a:endParaRPr lang="en-GB" dirty="0"/>
          </a:p>
          <a:p>
            <a:pPr>
              <a:defRPr/>
            </a:pPr>
            <a:endParaRPr lang="en-GB" dirty="0"/>
          </a:p>
          <a:p>
            <a:pPr>
              <a:defRPr/>
            </a:pPr>
            <a:endParaRPr lang="en-GB" dirty="0"/>
          </a:p>
          <a:p>
            <a:pPr>
              <a:defRPr/>
            </a:pPr>
            <a:r>
              <a:rPr lang="en-GB" dirty="0"/>
              <a:t>We can use Excel to calculate appropriate data descriptors for the ‘raw ‘ data presented in the table. The data descriptors to be calculated are as follows:</a:t>
            </a:r>
          </a:p>
          <a:p>
            <a:pPr>
              <a:defRPr/>
            </a:pPr>
            <a:endParaRPr lang="en-GB" dirty="0"/>
          </a:p>
          <a:p>
            <a:pPr marL="342900" indent="-342900">
              <a:buFont typeface="+mj-lt"/>
              <a:buAutoNum type="arabicPeriod"/>
              <a:defRPr/>
            </a:pPr>
            <a:r>
              <a:rPr lang="en-GB" dirty="0"/>
              <a:t>Measure of central tendency: mean, median, mode</a:t>
            </a:r>
          </a:p>
          <a:p>
            <a:pPr marL="342900" indent="-342900">
              <a:buFont typeface="+mj-lt"/>
              <a:buAutoNum type="arabicPeriod"/>
              <a:defRPr/>
            </a:pPr>
            <a:endParaRPr lang="en-GB" dirty="0"/>
          </a:p>
          <a:p>
            <a:pPr marL="342900" indent="-342900">
              <a:buFont typeface="+mj-lt"/>
              <a:buAutoNum type="arabicPeriod"/>
              <a:defRPr/>
            </a:pPr>
            <a:r>
              <a:rPr lang="en-GB" dirty="0"/>
              <a:t>Measure of dispersion: quartile range, variance, standard deviation</a:t>
            </a:r>
          </a:p>
          <a:p>
            <a:pPr marL="342900" indent="-342900">
              <a:buFont typeface="+mj-lt"/>
              <a:buAutoNum type="arabicPeriod"/>
              <a:defRPr/>
            </a:pPr>
            <a:endParaRPr lang="en-GB" dirty="0"/>
          </a:p>
          <a:p>
            <a:pPr marL="342900" indent="-342900">
              <a:buFont typeface="+mj-lt"/>
              <a:buAutoNum type="arabicPeriod"/>
              <a:defRPr/>
            </a:pPr>
            <a:r>
              <a:rPr lang="en-GB" dirty="0"/>
              <a:t>Measures of shape: skewness, kurtosis</a:t>
            </a:r>
          </a:p>
        </p:txBody>
      </p:sp>
      <p:graphicFrame>
        <p:nvGraphicFramePr>
          <p:cNvPr id="8" name="Table 7"/>
          <p:cNvGraphicFramePr>
            <a:graphicFrameLocks noGrp="1"/>
          </p:cNvGraphicFramePr>
          <p:nvPr>
            <p:extLst>
              <p:ext uri="{D42A27DB-BD31-4B8C-83A1-F6EECF244321}">
                <p14:modId xmlns:p14="http://schemas.microsoft.com/office/powerpoint/2010/main" val="2852027168"/>
              </p:ext>
            </p:extLst>
          </p:nvPr>
        </p:nvGraphicFramePr>
        <p:xfrm>
          <a:off x="1043608" y="1695182"/>
          <a:ext cx="6095999" cy="371475"/>
        </p:xfrm>
        <a:graphic>
          <a:graphicData uri="http://schemas.openxmlformats.org/drawingml/2006/table">
            <a:tbl>
              <a:tblPr firstRow="1" bandRow="1">
                <a:tableStyleId>{5C22544A-7EE6-4342-B048-85BDC9FD1C3A}</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1475">
                <a:tc>
                  <a:txBody>
                    <a:bodyPr/>
                    <a:lstStyle/>
                    <a:p>
                      <a:pPr algn="ctr"/>
                      <a:r>
                        <a:rPr lang="en-GB" sz="1800" dirty="0"/>
                        <a:t>24</a:t>
                      </a:r>
                    </a:p>
                  </a:txBody>
                  <a:tcPr marT="45798" marB="45798"/>
                </a:tc>
                <a:tc>
                  <a:txBody>
                    <a:bodyPr/>
                    <a:lstStyle/>
                    <a:p>
                      <a:pPr algn="ctr"/>
                      <a:r>
                        <a:rPr lang="en-GB" sz="1800" dirty="0"/>
                        <a:t>27</a:t>
                      </a:r>
                    </a:p>
                  </a:txBody>
                  <a:tcPr marT="45798" marB="45798"/>
                </a:tc>
                <a:tc>
                  <a:txBody>
                    <a:bodyPr/>
                    <a:lstStyle/>
                    <a:p>
                      <a:pPr algn="ctr"/>
                      <a:r>
                        <a:rPr lang="en-GB" sz="1800" dirty="0"/>
                        <a:t>36</a:t>
                      </a:r>
                    </a:p>
                  </a:txBody>
                  <a:tcPr marT="45798" marB="45798"/>
                </a:tc>
                <a:tc>
                  <a:txBody>
                    <a:bodyPr/>
                    <a:lstStyle/>
                    <a:p>
                      <a:pPr algn="ctr"/>
                      <a:r>
                        <a:rPr lang="en-GB" sz="1800" dirty="0"/>
                        <a:t>48</a:t>
                      </a:r>
                    </a:p>
                  </a:txBody>
                  <a:tcPr marT="45798" marB="45798"/>
                </a:tc>
                <a:tc>
                  <a:txBody>
                    <a:bodyPr/>
                    <a:lstStyle/>
                    <a:p>
                      <a:pPr algn="ctr"/>
                      <a:r>
                        <a:rPr lang="en-GB" sz="1800" dirty="0"/>
                        <a:t>52</a:t>
                      </a:r>
                    </a:p>
                  </a:txBody>
                  <a:tcPr marT="45798" marB="45798"/>
                </a:tc>
                <a:tc>
                  <a:txBody>
                    <a:bodyPr/>
                    <a:lstStyle/>
                    <a:p>
                      <a:pPr algn="ctr"/>
                      <a:r>
                        <a:rPr lang="en-GB" sz="1800" dirty="0"/>
                        <a:t>52</a:t>
                      </a:r>
                    </a:p>
                  </a:txBody>
                  <a:tcPr marT="45798" marB="45798"/>
                </a:tc>
                <a:tc>
                  <a:txBody>
                    <a:bodyPr/>
                    <a:lstStyle/>
                    <a:p>
                      <a:pPr algn="ctr"/>
                      <a:r>
                        <a:rPr lang="en-GB" sz="1800" dirty="0"/>
                        <a:t>53</a:t>
                      </a:r>
                    </a:p>
                  </a:txBody>
                  <a:tcPr marT="45798" marB="45798"/>
                </a:tc>
                <a:tc>
                  <a:txBody>
                    <a:bodyPr/>
                    <a:lstStyle/>
                    <a:p>
                      <a:pPr algn="ctr"/>
                      <a:r>
                        <a:rPr lang="en-GB" sz="1800" dirty="0"/>
                        <a:t>53</a:t>
                      </a:r>
                    </a:p>
                  </a:txBody>
                  <a:tcPr marT="45798" marB="45798"/>
                </a:tc>
                <a:tc>
                  <a:txBody>
                    <a:bodyPr/>
                    <a:lstStyle/>
                    <a:p>
                      <a:pPr algn="ctr"/>
                      <a:r>
                        <a:rPr lang="en-GB" sz="1800" dirty="0"/>
                        <a:t>59</a:t>
                      </a:r>
                    </a:p>
                  </a:txBody>
                  <a:tcPr marT="45798" marB="45798"/>
                </a:tc>
                <a:tc>
                  <a:txBody>
                    <a:bodyPr/>
                    <a:lstStyle/>
                    <a:p>
                      <a:pPr algn="ctr"/>
                      <a:r>
                        <a:rPr lang="en-GB" sz="1800" dirty="0"/>
                        <a:t>60</a:t>
                      </a:r>
                    </a:p>
                  </a:txBody>
                  <a:tcPr marT="45798" marB="45798"/>
                </a:tc>
                <a:tc>
                  <a:txBody>
                    <a:bodyPr/>
                    <a:lstStyle/>
                    <a:p>
                      <a:pPr algn="ctr"/>
                      <a:r>
                        <a:rPr lang="en-GB" sz="1800" dirty="0"/>
                        <a:t>85</a:t>
                      </a:r>
                    </a:p>
                  </a:txBody>
                  <a:tcPr marT="45798" marB="45798"/>
                </a:tc>
                <a:tc>
                  <a:txBody>
                    <a:bodyPr/>
                    <a:lstStyle/>
                    <a:p>
                      <a:pPr algn="ctr"/>
                      <a:r>
                        <a:rPr lang="en-GB" sz="1800" dirty="0"/>
                        <a:t>90</a:t>
                      </a:r>
                    </a:p>
                  </a:txBody>
                  <a:tcPr marT="45798" marB="45798"/>
                </a:tc>
                <a:tc>
                  <a:txBody>
                    <a:bodyPr/>
                    <a:lstStyle/>
                    <a:p>
                      <a:pPr algn="ctr"/>
                      <a:r>
                        <a:rPr lang="en-GB" sz="1800" dirty="0"/>
                        <a:t>95</a:t>
                      </a:r>
                    </a:p>
                  </a:txBody>
                  <a:tcPr marT="45798" marB="45798"/>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20991388-68E4-47AE-A1CD-ED3D38DECB80}"/>
              </a:ext>
            </a:extLst>
          </p:cNvPr>
          <p:cNvSpPr/>
          <p:nvPr/>
        </p:nvSpPr>
        <p:spPr>
          <a:xfrm>
            <a:off x="449687" y="5052951"/>
            <a:ext cx="8320409" cy="646331"/>
          </a:xfrm>
          <a:prstGeom prst="rect">
            <a:avLst/>
          </a:prstGeom>
          <a:solidFill>
            <a:schemeClr val="accent4">
              <a:lumMod val="20000"/>
              <a:lumOff val="80000"/>
            </a:schemeClr>
          </a:solidFill>
        </p:spPr>
        <p:txBody>
          <a:bodyPr wrap="square">
            <a:spAutoFit/>
          </a:bodyPr>
          <a:lstStyle/>
          <a:p>
            <a:r>
              <a:rPr lang="en-GB" dirty="0"/>
              <a:t>Please refer online Want to Learn More for examples on how to calculate measures for data in </a:t>
            </a:r>
            <a:r>
              <a:rPr lang="en-GB" dirty="0">
                <a:solidFill>
                  <a:srgbClr val="FF0000"/>
                </a:solidFill>
              </a:rPr>
              <a:t>group frequency distributions</a:t>
            </a:r>
            <a:r>
              <a:rPr lang="en-GB" dirty="0"/>
              <a:t> form.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97631-43DA-4452-8EB5-430761E0A246}"/>
              </a:ext>
            </a:extLst>
          </p:cNvPr>
          <p:cNvSpPr>
            <a:spLocks noGrp="1"/>
          </p:cNvSpPr>
          <p:nvPr>
            <p:ph type="ctrTitle"/>
          </p:nvPr>
        </p:nvSpPr>
        <p:spPr/>
        <p:txBody>
          <a:bodyPr/>
          <a:lstStyle/>
          <a:p>
            <a:r>
              <a:rPr lang="en-GB" dirty="0"/>
              <a:t>Excel solution</a:t>
            </a:r>
          </a:p>
        </p:txBody>
      </p:sp>
      <p:sp>
        <p:nvSpPr>
          <p:cNvPr id="3" name="Slide Number Placeholder 2">
            <a:extLst>
              <a:ext uri="{FF2B5EF4-FFF2-40B4-BE49-F238E27FC236}">
                <a16:creationId xmlns:a16="http://schemas.microsoft.com/office/drawing/2014/main" id="{83CB5FA3-B9D7-4732-B44B-727372E93959}"/>
              </a:ext>
            </a:extLst>
          </p:cNvPr>
          <p:cNvSpPr>
            <a:spLocks noGrp="1"/>
          </p:cNvSpPr>
          <p:nvPr>
            <p:ph type="sldNum" sz="quarter" idx="10"/>
          </p:nvPr>
        </p:nvSpPr>
        <p:spPr/>
        <p:txBody>
          <a:bodyPr/>
          <a:lstStyle/>
          <a:p>
            <a:pPr>
              <a:defRPr/>
            </a:pPr>
            <a:fld id="{DF0093E3-6890-4EE1-A0DE-39D69AD98DE1}" type="slidenum">
              <a:rPr lang="en-GB" smtClean="0"/>
              <a:pPr>
                <a:defRPr/>
              </a:pPr>
              <a:t>40</a:t>
            </a:fld>
            <a:endParaRPr lang="en-GB" dirty="0"/>
          </a:p>
        </p:txBody>
      </p:sp>
      <p:sp>
        <p:nvSpPr>
          <p:cNvPr id="4" name="Footer Placeholder 3">
            <a:extLst>
              <a:ext uri="{FF2B5EF4-FFF2-40B4-BE49-F238E27FC236}">
                <a16:creationId xmlns:a16="http://schemas.microsoft.com/office/drawing/2014/main" id="{625D7D8E-1545-4013-B449-B0B27FEF1643}"/>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F3762FA3-DFD7-4B8F-9E4C-A1182919EDCE}"/>
              </a:ext>
            </a:extLst>
          </p:cNvPr>
          <p:cNvPicPr/>
          <p:nvPr/>
        </p:nvPicPr>
        <p:blipFill>
          <a:blip r:embed="rId2"/>
          <a:stretch>
            <a:fillRect/>
          </a:stretch>
        </p:blipFill>
        <p:spPr>
          <a:xfrm>
            <a:off x="827584" y="1484784"/>
            <a:ext cx="7416824" cy="3960440"/>
          </a:xfrm>
          <a:prstGeom prst="rect">
            <a:avLst/>
          </a:prstGeom>
        </p:spPr>
      </p:pic>
    </p:spTree>
    <p:extLst>
      <p:ext uri="{BB962C8B-B14F-4D97-AF65-F5344CB8AC3E}">
        <p14:creationId xmlns:p14="http://schemas.microsoft.com/office/powerpoint/2010/main" val="38411817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39DF4-58ED-4D7B-A471-E9409B0BA5E0}"/>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4F342EB6-5D77-44D3-B3FF-6720208A93F9}"/>
              </a:ext>
            </a:extLst>
          </p:cNvPr>
          <p:cNvSpPr>
            <a:spLocks noGrp="1"/>
          </p:cNvSpPr>
          <p:nvPr>
            <p:ph type="sldNum" sz="quarter" idx="10"/>
          </p:nvPr>
        </p:nvSpPr>
        <p:spPr/>
        <p:txBody>
          <a:bodyPr/>
          <a:lstStyle/>
          <a:p>
            <a:pPr>
              <a:defRPr/>
            </a:pPr>
            <a:fld id="{DF0093E3-6890-4EE1-A0DE-39D69AD98DE1}" type="slidenum">
              <a:rPr lang="en-GB" smtClean="0"/>
              <a:pPr>
                <a:defRPr/>
              </a:pPr>
              <a:t>41</a:t>
            </a:fld>
            <a:endParaRPr lang="en-GB" dirty="0"/>
          </a:p>
        </p:txBody>
      </p:sp>
      <p:sp>
        <p:nvSpPr>
          <p:cNvPr id="4" name="Footer Placeholder 3">
            <a:extLst>
              <a:ext uri="{FF2B5EF4-FFF2-40B4-BE49-F238E27FC236}">
                <a16:creationId xmlns:a16="http://schemas.microsoft.com/office/drawing/2014/main" id="{D8B46CA4-2273-43A1-B07F-5522F44DBF18}"/>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B6337EC3-6073-46C5-9FF7-67DFE694F454}"/>
              </a:ext>
            </a:extLst>
          </p:cNvPr>
          <p:cNvSpPr/>
          <p:nvPr/>
        </p:nvSpPr>
        <p:spPr>
          <a:xfrm>
            <a:off x="510016" y="1285403"/>
            <a:ext cx="8419671"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five number summary can be calculated using the SPSS Statistics Frequency command. Input data into SPSS (first 15 out of 25 values presented)</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6FEAF5E-5564-4A2F-B5F6-4CE46284E1DF}"/>
              </a:ext>
            </a:extLst>
          </p:cNvPr>
          <p:cNvPicPr/>
          <p:nvPr/>
        </p:nvPicPr>
        <p:blipFill>
          <a:blip r:embed="rId2"/>
          <a:stretch>
            <a:fillRect/>
          </a:stretch>
        </p:blipFill>
        <p:spPr>
          <a:xfrm>
            <a:off x="611559" y="2013458"/>
            <a:ext cx="2714625" cy="3559139"/>
          </a:xfrm>
          <a:prstGeom prst="rect">
            <a:avLst/>
          </a:prstGeom>
        </p:spPr>
      </p:pic>
      <p:sp>
        <p:nvSpPr>
          <p:cNvPr id="7" name="Rectangle 6">
            <a:extLst>
              <a:ext uri="{FF2B5EF4-FFF2-40B4-BE49-F238E27FC236}">
                <a16:creationId xmlns:a16="http://schemas.microsoft.com/office/drawing/2014/main" id="{83EBFFB6-1CDC-4326-834B-73860EE2EDA8}"/>
              </a:ext>
            </a:extLst>
          </p:cNvPr>
          <p:cNvSpPr/>
          <p:nvPr/>
        </p:nvSpPr>
        <p:spPr>
          <a:xfrm>
            <a:off x="3627279" y="2242919"/>
            <a:ext cx="4381078" cy="646331"/>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scriptives &gt; </a:t>
            </a:r>
            <a:r>
              <a:rPr lang="en-GB" u="sng" dirty="0">
                <a:latin typeface="Calibri" panose="020F0502020204030204" pitchFamily="34" charset="0"/>
                <a:ea typeface="Times New Roman" panose="02020603050405020304" pitchFamily="18" charset="0"/>
                <a:cs typeface="Calibri" panose="020F0502020204030204" pitchFamily="34" charset="0"/>
              </a:rPr>
              <a:t>F</a:t>
            </a:r>
            <a:r>
              <a:rPr lang="en-GB" dirty="0">
                <a:latin typeface="Calibri" panose="020F0502020204030204" pitchFamily="34" charset="0"/>
                <a:ea typeface="Times New Roman" panose="02020603050405020304" pitchFamily="18" charset="0"/>
                <a:cs typeface="Calibri" panose="020F0502020204030204" pitchFamily="34" charset="0"/>
              </a:rPr>
              <a:t>requencies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Transfer StatsMark2 to the Variable(s)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6DD6FB9B-70F4-4C8D-ADD8-3B91547669A9}"/>
              </a:ext>
            </a:extLst>
          </p:cNvPr>
          <p:cNvPicPr/>
          <p:nvPr/>
        </p:nvPicPr>
        <p:blipFill>
          <a:blip r:embed="rId3"/>
          <a:stretch>
            <a:fillRect/>
          </a:stretch>
        </p:blipFill>
        <p:spPr>
          <a:xfrm>
            <a:off x="3778968" y="2970562"/>
            <a:ext cx="4537447" cy="2906710"/>
          </a:xfrm>
          <a:prstGeom prst="rect">
            <a:avLst/>
          </a:prstGeom>
        </p:spPr>
      </p:pic>
    </p:spTree>
    <p:extLst>
      <p:ext uri="{BB962C8B-B14F-4D97-AF65-F5344CB8AC3E}">
        <p14:creationId xmlns:p14="http://schemas.microsoft.com/office/powerpoint/2010/main" val="26099026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BC6EC-8DCA-42E6-974C-C5E8A662E586}"/>
              </a:ext>
            </a:extLst>
          </p:cNvPr>
          <p:cNvSpPr>
            <a:spLocks noGrp="1"/>
          </p:cNvSpPr>
          <p:nvPr>
            <p:ph type="ctrTitle"/>
          </p:nvPr>
        </p:nvSpPr>
        <p:spPr/>
        <p:txBody>
          <a:bodyPr/>
          <a:lstStyle/>
          <a:p>
            <a:r>
              <a:rPr lang="en-GB" dirty="0"/>
              <a:t>SPSS solution continued</a:t>
            </a:r>
          </a:p>
        </p:txBody>
      </p:sp>
      <p:sp>
        <p:nvSpPr>
          <p:cNvPr id="3" name="Slide Number Placeholder 2">
            <a:extLst>
              <a:ext uri="{FF2B5EF4-FFF2-40B4-BE49-F238E27FC236}">
                <a16:creationId xmlns:a16="http://schemas.microsoft.com/office/drawing/2014/main" id="{0D330C50-B3BA-48D2-AB3E-75388F02F4C4}"/>
              </a:ext>
            </a:extLst>
          </p:cNvPr>
          <p:cNvSpPr>
            <a:spLocks noGrp="1"/>
          </p:cNvSpPr>
          <p:nvPr>
            <p:ph type="sldNum" sz="quarter" idx="10"/>
          </p:nvPr>
        </p:nvSpPr>
        <p:spPr/>
        <p:txBody>
          <a:bodyPr/>
          <a:lstStyle/>
          <a:p>
            <a:pPr>
              <a:defRPr/>
            </a:pPr>
            <a:fld id="{DF0093E3-6890-4EE1-A0DE-39D69AD98DE1}" type="slidenum">
              <a:rPr lang="en-GB" smtClean="0"/>
              <a:pPr>
                <a:defRPr/>
              </a:pPr>
              <a:t>42</a:t>
            </a:fld>
            <a:endParaRPr lang="en-GB" dirty="0"/>
          </a:p>
        </p:txBody>
      </p:sp>
      <p:sp>
        <p:nvSpPr>
          <p:cNvPr id="4" name="Footer Placeholder 3">
            <a:extLst>
              <a:ext uri="{FF2B5EF4-FFF2-40B4-BE49-F238E27FC236}">
                <a16:creationId xmlns:a16="http://schemas.microsoft.com/office/drawing/2014/main" id="{0FC9E0D2-C2ED-41AE-A866-D6406AD28DE1}"/>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AFA83682-DF91-4D69-AB2E-8A765A3AB90A}"/>
              </a:ext>
            </a:extLst>
          </p:cNvPr>
          <p:cNvSpPr/>
          <p:nvPr/>
        </p:nvSpPr>
        <p:spPr>
          <a:xfrm>
            <a:off x="500034" y="1210310"/>
            <a:ext cx="4570475" cy="92333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Choose on </a:t>
            </a:r>
            <a:r>
              <a:rPr lang="en-GB" u="sng" dirty="0">
                <a:latin typeface="Calibri" panose="020F0502020204030204" pitchFamily="34" charset="0"/>
                <a:ea typeface="Times New Roman" panose="02020603050405020304" pitchFamily="18" charset="0"/>
                <a:cs typeface="Calibri" panose="020F0502020204030204" pitchFamily="34" charset="0"/>
              </a:rPr>
              <a:t>Q</a:t>
            </a:r>
            <a:r>
              <a:rPr lang="en-GB" dirty="0">
                <a:latin typeface="Calibri" panose="020F0502020204030204" pitchFamily="34" charset="0"/>
                <a:ea typeface="Times New Roman" panose="02020603050405020304" pitchFamily="18" charset="0"/>
                <a:cs typeface="Calibri" panose="020F0502020204030204" pitchFamily="34" charset="0"/>
              </a:rPr>
              <a:t>uartiles, M</a:t>
            </a:r>
            <a:r>
              <a:rPr lang="en-GB" u="sng" dirty="0">
                <a:latin typeface="Calibri" panose="020F0502020204030204" pitchFamily="34" charset="0"/>
                <a:ea typeface="Times New Roman" panose="02020603050405020304" pitchFamily="18" charset="0"/>
                <a:cs typeface="Calibri" panose="020F0502020204030204" pitchFamily="34" charset="0"/>
              </a:rPr>
              <a:t>i</a:t>
            </a:r>
            <a:r>
              <a:rPr lang="en-GB" dirty="0">
                <a:latin typeface="Calibri" panose="020F0502020204030204" pitchFamily="34" charset="0"/>
                <a:ea typeface="Times New Roman" panose="02020603050405020304" pitchFamily="18" charset="0"/>
                <a:cs typeface="Calibri" panose="020F0502020204030204" pitchFamily="34" charset="0"/>
              </a:rPr>
              <a:t>nimum, Ma</a:t>
            </a:r>
            <a:r>
              <a:rPr lang="en-GB" u="sng" dirty="0">
                <a:latin typeface="Calibri" panose="020F0502020204030204" pitchFamily="34" charset="0"/>
                <a:ea typeface="Times New Roman" panose="02020603050405020304" pitchFamily="18" charset="0"/>
                <a:cs typeface="Calibri" panose="020F0502020204030204" pitchFamily="34" charset="0"/>
              </a:rPr>
              <a:t>x</a:t>
            </a:r>
            <a:r>
              <a:rPr lang="en-GB" dirty="0">
                <a:latin typeface="Calibri" panose="020F0502020204030204" pitchFamily="34" charset="0"/>
                <a:ea typeface="Times New Roman" panose="02020603050405020304" pitchFamily="18" charset="0"/>
                <a:cs typeface="Calibri" panose="020F0502020204030204" pitchFamily="34" charset="0"/>
              </a:rPr>
              <a:t>imum</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dd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DAF71EB-C60A-43B6-AC25-C3E6B7A790D2}"/>
              </a:ext>
            </a:extLst>
          </p:cNvPr>
          <p:cNvPicPr/>
          <p:nvPr/>
        </p:nvPicPr>
        <p:blipFill>
          <a:blip r:embed="rId2"/>
          <a:stretch>
            <a:fillRect/>
          </a:stretch>
        </p:blipFill>
        <p:spPr>
          <a:xfrm>
            <a:off x="611560" y="2117800"/>
            <a:ext cx="3600400" cy="3184742"/>
          </a:xfrm>
          <a:prstGeom prst="rect">
            <a:avLst/>
          </a:prstGeom>
        </p:spPr>
      </p:pic>
      <p:sp>
        <p:nvSpPr>
          <p:cNvPr id="7" name="Rectangle 6">
            <a:extLst>
              <a:ext uri="{FF2B5EF4-FFF2-40B4-BE49-F238E27FC236}">
                <a16:creationId xmlns:a16="http://schemas.microsoft.com/office/drawing/2014/main" id="{FD8E65C9-D185-43F1-87F5-EB54CAAD0FB3}"/>
              </a:ext>
            </a:extLst>
          </p:cNvPr>
          <p:cNvSpPr/>
          <p:nvPr/>
        </p:nvSpPr>
        <p:spPr>
          <a:xfrm>
            <a:off x="5070509" y="2117800"/>
            <a:ext cx="1314784" cy="369332"/>
          </a:xfrm>
          <a:prstGeom prst="rect">
            <a:avLst/>
          </a:prstGeom>
          <a:solidFill>
            <a:schemeClr val="accent2">
              <a:lumMod val="20000"/>
              <a:lumOff val="80000"/>
            </a:schemeClr>
          </a:solidFill>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758A8CA-6A1A-4D52-926D-75D3C1C6A4CB}"/>
              </a:ext>
            </a:extLst>
          </p:cNvPr>
          <p:cNvSpPr/>
          <p:nvPr/>
        </p:nvSpPr>
        <p:spPr>
          <a:xfrm>
            <a:off x="498509" y="5293463"/>
            <a:ext cx="4572000" cy="646331"/>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a:t>
            </a:r>
            <a:r>
              <a:rPr lang="en-GB" u="sng" dirty="0">
                <a:latin typeface="Calibri" panose="020F0502020204030204" pitchFamily="34" charset="0"/>
                <a:ea typeface="Times New Roman" panose="02020603050405020304" pitchFamily="18" charset="0"/>
                <a:cs typeface="Calibri" panose="020F0502020204030204" pitchFamily="34" charset="0"/>
              </a:rPr>
              <a:t>C</a:t>
            </a:r>
            <a:r>
              <a:rPr lang="en-GB" dirty="0">
                <a:latin typeface="Calibri" panose="020F0502020204030204" pitchFamily="34" charset="0"/>
                <a:ea typeface="Times New Roman" panose="02020603050405020304" pitchFamily="18" charset="0"/>
                <a:cs typeface="Calibri" panose="020F0502020204030204" pitchFamily="34" charset="0"/>
              </a:rPr>
              <a:t>ontinue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21380242-EDAE-4854-BD8D-D128C6D41B17}"/>
              </a:ext>
            </a:extLst>
          </p:cNvPr>
          <p:cNvPicPr/>
          <p:nvPr/>
        </p:nvPicPr>
        <p:blipFill>
          <a:blip r:embed="rId3"/>
          <a:stretch>
            <a:fillRect/>
          </a:stretch>
        </p:blipFill>
        <p:spPr>
          <a:xfrm>
            <a:off x="5048484" y="2594153"/>
            <a:ext cx="3267931" cy="3184742"/>
          </a:xfrm>
          <a:prstGeom prst="rect">
            <a:avLst/>
          </a:prstGeom>
        </p:spPr>
      </p:pic>
    </p:spTree>
    <p:extLst>
      <p:ext uri="{BB962C8B-B14F-4D97-AF65-F5344CB8AC3E}">
        <p14:creationId xmlns:p14="http://schemas.microsoft.com/office/powerpoint/2010/main" val="32840363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500063" y="285750"/>
            <a:ext cx="6929437" cy="714375"/>
          </a:xfrm>
        </p:spPr>
        <p:txBody>
          <a:bodyPr/>
          <a:lstStyle/>
          <a:p>
            <a:r>
              <a:rPr lang="en-GB" dirty="0">
                <a:latin typeface="Arial" charset="0"/>
                <a:cs typeface="Arial" charset="0"/>
              </a:rPr>
              <a:t>Box Plot</a:t>
            </a:r>
          </a:p>
        </p:txBody>
      </p:sp>
      <p:sp>
        <p:nvSpPr>
          <p:cNvPr id="3" name="Slide Number Placeholder 2"/>
          <p:cNvSpPr>
            <a:spLocks noGrp="1"/>
          </p:cNvSpPr>
          <p:nvPr>
            <p:ph type="sldNum" sz="quarter" idx="10"/>
          </p:nvPr>
        </p:nvSpPr>
        <p:spPr/>
        <p:txBody>
          <a:bodyPr/>
          <a:lstStyle/>
          <a:p>
            <a:pPr>
              <a:defRPr/>
            </a:pPr>
            <a:fld id="{94260E84-715C-4B4D-94EF-F9E10AF6BCA4}" type="slidenum">
              <a:rPr lang="en-GB" smtClean="0"/>
              <a:pPr>
                <a:defRPr/>
              </a:pPr>
              <a:t>43</a:t>
            </a:fld>
            <a:endParaRPr lang="en-GB" dirty="0"/>
          </a:p>
        </p:txBody>
      </p:sp>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a:extLst>
              <a:ext uri="{FF2B5EF4-FFF2-40B4-BE49-F238E27FC236}">
                <a16:creationId xmlns:a16="http://schemas.microsoft.com/office/drawing/2014/main" id="{1D1B26FF-BB83-44A1-BF88-7A58B3CB5030}"/>
              </a:ext>
            </a:extLst>
          </p:cNvPr>
          <p:cNvSpPr/>
          <p:nvPr/>
        </p:nvSpPr>
        <p:spPr>
          <a:xfrm>
            <a:off x="500063" y="1354926"/>
            <a:ext cx="2934072" cy="369331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box-and-whisker plot shows that the lowest 25% of the statistics marks are less spread out than the highest 25% of the distribution.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plot also shows that the other half are approximately equally spread out.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This corresponds to the five-number-summary analysis in the previous section.</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B9D7F1A-FED7-476F-8CF8-41DEA04BEC0D}"/>
              </a:ext>
            </a:extLst>
          </p:cNvPr>
          <p:cNvPicPr/>
          <p:nvPr/>
        </p:nvPicPr>
        <p:blipFill>
          <a:blip r:embed="rId2"/>
          <a:stretch>
            <a:fillRect/>
          </a:stretch>
        </p:blipFill>
        <p:spPr>
          <a:xfrm>
            <a:off x="3707904" y="2088507"/>
            <a:ext cx="5131738" cy="3414567"/>
          </a:xfrm>
          <a:prstGeom prst="rect">
            <a:avLst/>
          </a:prstGeom>
        </p:spPr>
      </p:pic>
      <p:sp>
        <p:nvSpPr>
          <p:cNvPr id="6" name="TextBox 5">
            <a:extLst>
              <a:ext uri="{FF2B5EF4-FFF2-40B4-BE49-F238E27FC236}">
                <a16:creationId xmlns:a16="http://schemas.microsoft.com/office/drawing/2014/main" id="{1FC0EF1C-BC03-4704-8033-6C48C67B903F}"/>
              </a:ext>
            </a:extLst>
          </p:cNvPr>
          <p:cNvSpPr txBox="1"/>
          <p:nvPr/>
        </p:nvSpPr>
        <p:spPr>
          <a:xfrm>
            <a:off x="3993854" y="1354926"/>
            <a:ext cx="4865434" cy="369332"/>
          </a:xfrm>
          <a:prstGeom prst="rect">
            <a:avLst/>
          </a:prstGeom>
          <a:solidFill>
            <a:schemeClr val="accent3">
              <a:lumMod val="20000"/>
              <a:lumOff val="80000"/>
            </a:schemeClr>
          </a:solidFill>
        </p:spPr>
        <p:txBody>
          <a:bodyPr wrap="none" rtlCol="0">
            <a:spAutoFit/>
          </a:bodyPr>
          <a:lstStyle/>
          <a:p>
            <a:r>
              <a:rPr lang="en-GB" dirty="0">
                <a:solidFill>
                  <a:srgbClr val="FF0000"/>
                </a:solidFill>
              </a:rPr>
              <a:t>Excel solution – see textbook for instructions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3A7B-8F3F-48C0-8E63-9121463B172F}"/>
              </a:ext>
            </a:extLst>
          </p:cNvPr>
          <p:cNvSpPr>
            <a:spLocks noGrp="1"/>
          </p:cNvSpPr>
          <p:nvPr>
            <p:ph type="ctrTitle"/>
          </p:nvPr>
        </p:nvSpPr>
        <p:spPr/>
        <p:txBody>
          <a:bodyPr/>
          <a:lstStyle/>
          <a:p>
            <a:r>
              <a:rPr lang="en-GB" dirty="0">
                <a:latin typeface="Arial" charset="0"/>
                <a:cs typeface="Arial" charset="0"/>
              </a:rPr>
              <a:t>Box Plot continued</a:t>
            </a:r>
            <a:endParaRPr lang="en-GB" dirty="0"/>
          </a:p>
        </p:txBody>
      </p:sp>
      <p:sp>
        <p:nvSpPr>
          <p:cNvPr id="3" name="Slide Number Placeholder 2">
            <a:extLst>
              <a:ext uri="{FF2B5EF4-FFF2-40B4-BE49-F238E27FC236}">
                <a16:creationId xmlns:a16="http://schemas.microsoft.com/office/drawing/2014/main" id="{7D5CFF53-C468-4770-8404-979969CC2F52}"/>
              </a:ext>
            </a:extLst>
          </p:cNvPr>
          <p:cNvSpPr>
            <a:spLocks noGrp="1"/>
          </p:cNvSpPr>
          <p:nvPr>
            <p:ph type="sldNum" sz="quarter" idx="10"/>
          </p:nvPr>
        </p:nvSpPr>
        <p:spPr/>
        <p:txBody>
          <a:bodyPr/>
          <a:lstStyle/>
          <a:p>
            <a:pPr>
              <a:defRPr/>
            </a:pPr>
            <a:fld id="{DF0093E3-6890-4EE1-A0DE-39D69AD98DE1}" type="slidenum">
              <a:rPr lang="en-GB" smtClean="0"/>
              <a:pPr>
                <a:defRPr/>
              </a:pPr>
              <a:t>44</a:t>
            </a:fld>
            <a:endParaRPr lang="en-GB" dirty="0"/>
          </a:p>
        </p:txBody>
      </p:sp>
      <p:sp>
        <p:nvSpPr>
          <p:cNvPr id="4" name="Footer Placeholder 3">
            <a:extLst>
              <a:ext uri="{FF2B5EF4-FFF2-40B4-BE49-F238E27FC236}">
                <a16:creationId xmlns:a16="http://schemas.microsoft.com/office/drawing/2014/main" id="{615CC4A9-9F2B-41F8-B04A-8B09FDD258C1}"/>
              </a:ext>
            </a:extLst>
          </p:cNvPr>
          <p:cNvSpPr>
            <a:spLocks noGrp="1"/>
          </p:cNvSpPr>
          <p:nvPr>
            <p:ph type="ftr" sz="quarter" idx="11"/>
          </p:nvPr>
        </p:nvSpPr>
        <p:spPr/>
        <p:txBody>
          <a:bodyPr/>
          <a:lstStyle/>
          <a:p>
            <a:pPr>
              <a:defRPr/>
            </a:pPr>
            <a:r>
              <a:rPr lang="en-GB"/>
              <a:t>Glyn Davis</a:t>
            </a:r>
            <a:endParaRPr lang="en-GB" b="0" dirty="0"/>
          </a:p>
        </p:txBody>
      </p:sp>
      <p:sp>
        <p:nvSpPr>
          <p:cNvPr id="5" name="Rectangle 4">
            <a:extLst>
              <a:ext uri="{FF2B5EF4-FFF2-40B4-BE49-F238E27FC236}">
                <a16:creationId xmlns:a16="http://schemas.microsoft.com/office/drawing/2014/main" id="{443A9B5D-9826-41D8-B4CB-CD54D2F7D0F1}"/>
              </a:ext>
            </a:extLst>
          </p:cNvPr>
          <p:cNvSpPr/>
          <p:nvPr/>
        </p:nvSpPr>
        <p:spPr>
          <a:xfrm>
            <a:off x="500034" y="1273990"/>
            <a:ext cx="3135862" cy="4524315"/>
          </a:xfrm>
          <a:prstGeom prst="rect">
            <a:avLst/>
          </a:prstGeom>
          <a:solidFill>
            <a:schemeClr val="accent2">
              <a:lumMod val="20000"/>
              <a:lumOff val="80000"/>
            </a:schemeClr>
          </a:solidFill>
        </p:spPr>
        <p:txBody>
          <a:bodyPr wrap="square">
            <a:spAutoFit/>
          </a:bodyPr>
          <a:lstStyle/>
          <a:p>
            <a:pPr marL="0" marR="0" algn="just" hangingPunct="0">
              <a:spcBef>
                <a:spcPts val="0"/>
              </a:spcBef>
              <a:spcAft>
                <a:spcPts val="0"/>
              </a:spcAft>
            </a:pPr>
            <a:r>
              <a:rPr lang="en-GB" sz="1600" b="1" dirty="0">
                <a:latin typeface="Calibri" panose="020F0502020204030204" pitchFamily="34" charset="0"/>
                <a:ea typeface="Times New Roman" panose="02020603050405020304" pitchFamily="18" charset="0"/>
                <a:cs typeface="Times New Roman" panose="02020603050405020304" pitchFamily="18" charset="0"/>
              </a:rPr>
              <a:t>To identify symmetry</a:t>
            </a: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 </a:t>
            </a: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The box plot is interpreted as follows:</a:t>
            </a: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 </a:t>
            </a: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If the median within the box is not equidistant from the whiskers (or hinge), then the data is skewed. The box plot indicates right skewness because the distance between the median and the highest value is greater than the distance between the median and the lowest value. Furthermore, the top whisker (distance between Q3 and maximum) is longer than the lower whisker (distance between Q1 and minimum).</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F7B1708-9B4E-440A-909A-5B2356EF02CF}"/>
              </a:ext>
            </a:extLst>
          </p:cNvPr>
          <p:cNvSpPr txBox="1"/>
          <p:nvPr/>
        </p:nvSpPr>
        <p:spPr>
          <a:xfrm>
            <a:off x="3981253" y="1340768"/>
            <a:ext cx="4839786" cy="369332"/>
          </a:xfrm>
          <a:prstGeom prst="rect">
            <a:avLst/>
          </a:prstGeom>
          <a:solidFill>
            <a:schemeClr val="accent3">
              <a:lumMod val="20000"/>
              <a:lumOff val="80000"/>
            </a:schemeClr>
          </a:solidFill>
        </p:spPr>
        <p:txBody>
          <a:bodyPr wrap="none" rtlCol="0">
            <a:spAutoFit/>
          </a:bodyPr>
          <a:lstStyle/>
          <a:p>
            <a:r>
              <a:rPr lang="en-GB" dirty="0">
                <a:solidFill>
                  <a:srgbClr val="FF0000"/>
                </a:solidFill>
              </a:rPr>
              <a:t>SPSS solution – see textbook for instructions</a:t>
            </a:r>
          </a:p>
        </p:txBody>
      </p:sp>
      <p:pic>
        <p:nvPicPr>
          <p:cNvPr id="7" name="Picture 6">
            <a:extLst>
              <a:ext uri="{FF2B5EF4-FFF2-40B4-BE49-F238E27FC236}">
                <a16:creationId xmlns:a16="http://schemas.microsoft.com/office/drawing/2014/main" id="{96568B1E-9801-47CB-A92E-0E6C51179EAF}"/>
              </a:ext>
            </a:extLst>
          </p:cNvPr>
          <p:cNvPicPr/>
          <p:nvPr/>
        </p:nvPicPr>
        <p:blipFill>
          <a:blip r:embed="rId2"/>
          <a:stretch>
            <a:fillRect/>
          </a:stretch>
        </p:blipFill>
        <p:spPr>
          <a:xfrm>
            <a:off x="3779911" y="2134069"/>
            <a:ext cx="5041127" cy="3664235"/>
          </a:xfrm>
          <a:prstGeom prst="rect">
            <a:avLst/>
          </a:prstGeom>
        </p:spPr>
      </p:pic>
    </p:spTree>
    <p:extLst>
      <p:ext uri="{BB962C8B-B14F-4D97-AF65-F5344CB8AC3E}">
        <p14:creationId xmlns:p14="http://schemas.microsoft.com/office/powerpoint/2010/main" val="1186760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827B-1BBE-4076-ADB8-D4CE78525ED7}"/>
              </a:ext>
            </a:extLst>
          </p:cNvPr>
          <p:cNvSpPr>
            <a:spLocks noGrp="1"/>
          </p:cNvSpPr>
          <p:nvPr>
            <p:ph type="ctrTitle"/>
          </p:nvPr>
        </p:nvSpPr>
        <p:spPr/>
        <p:txBody>
          <a:bodyPr/>
          <a:lstStyle/>
          <a:p>
            <a:r>
              <a:rPr lang="en-GB" dirty="0"/>
              <a:t>Excel Data Analysis</a:t>
            </a:r>
          </a:p>
        </p:txBody>
      </p:sp>
      <p:sp>
        <p:nvSpPr>
          <p:cNvPr id="3" name="Slide Number Placeholder 2">
            <a:extLst>
              <a:ext uri="{FF2B5EF4-FFF2-40B4-BE49-F238E27FC236}">
                <a16:creationId xmlns:a16="http://schemas.microsoft.com/office/drawing/2014/main" id="{626FCAF9-1B35-47E6-B65D-75DD9F57D47A}"/>
              </a:ext>
            </a:extLst>
          </p:cNvPr>
          <p:cNvSpPr>
            <a:spLocks noGrp="1"/>
          </p:cNvSpPr>
          <p:nvPr>
            <p:ph type="sldNum" sz="quarter" idx="10"/>
          </p:nvPr>
        </p:nvSpPr>
        <p:spPr/>
        <p:txBody>
          <a:bodyPr/>
          <a:lstStyle/>
          <a:p>
            <a:pPr>
              <a:defRPr/>
            </a:pPr>
            <a:fld id="{DF0093E3-6890-4EE1-A0DE-39D69AD98DE1}" type="slidenum">
              <a:rPr lang="en-GB" smtClean="0"/>
              <a:pPr>
                <a:defRPr/>
              </a:pPr>
              <a:t>45</a:t>
            </a:fld>
            <a:endParaRPr lang="en-GB" dirty="0"/>
          </a:p>
        </p:txBody>
      </p:sp>
      <p:sp>
        <p:nvSpPr>
          <p:cNvPr id="4" name="Footer Placeholder 3">
            <a:extLst>
              <a:ext uri="{FF2B5EF4-FFF2-40B4-BE49-F238E27FC236}">
                <a16:creationId xmlns:a16="http://schemas.microsoft.com/office/drawing/2014/main" id="{934BD77C-5954-420D-AAF9-96B68F39DCD0}"/>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82AD8ECA-588B-423B-970C-CE4864D057FC}"/>
              </a:ext>
            </a:extLst>
          </p:cNvPr>
          <p:cNvPicPr/>
          <p:nvPr/>
        </p:nvPicPr>
        <p:blipFill>
          <a:blip r:embed="rId2"/>
          <a:stretch>
            <a:fillRect/>
          </a:stretch>
        </p:blipFill>
        <p:spPr>
          <a:xfrm>
            <a:off x="683568" y="1412776"/>
            <a:ext cx="1872208" cy="2520280"/>
          </a:xfrm>
          <a:prstGeom prst="rect">
            <a:avLst/>
          </a:prstGeom>
        </p:spPr>
      </p:pic>
      <p:sp>
        <p:nvSpPr>
          <p:cNvPr id="6" name="Rectangle 5">
            <a:extLst>
              <a:ext uri="{FF2B5EF4-FFF2-40B4-BE49-F238E27FC236}">
                <a16:creationId xmlns:a16="http://schemas.microsoft.com/office/drawing/2014/main" id="{C2256DB3-0D93-4EF1-A3ED-0CD21FA4A8AE}"/>
              </a:ext>
            </a:extLst>
          </p:cNvPr>
          <p:cNvSpPr/>
          <p:nvPr/>
        </p:nvSpPr>
        <p:spPr>
          <a:xfrm>
            <a:off x="2741753" y="1389614"/>
            <a:ext cx="2183738" cy="1477328"/>
          </a:xfrm>
          <a:prstGeom prst="rect">
            <a:avLst/>
          </a:prstGeom>
          <a:solidFill>
            <a:schemeClr val="accent3">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From the Data tab &gt; Select Data Analysis</a:t>
            </a:r>
          </a:p>
          <a:p>
            <a:pPr marL="0" marR="0" hangingPunct="0">
              <a:spcBef>
                <a:spcPts val="0"/>
              </a:spcBef>
              <a:spcAft>
                <a:spcPts val="0"/>
              </a:spcAft>
            </a:pP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Descriptive Statistics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01865DC4-70C0-4EF0-99D2-D761786C570D}"/>
              </a:ext>
            </a:extLst>
          </p:cNvPr>
          <p:cNvPicPr/>
          <p:nvPr/>
        </p:nvPicPr>
        <p:blipFill>
          <a:blip r:embed="rId3"/>
          <a:stretch>
            <a:fillRect/>
          </a:stretch>
        </p:blipFill>
        <p:spPr>
          <a:xfrm>
            <a:off x="5148064" y="1398033"/>
            <a:ext cx="3657600" cy="1651936"/>
          </a:xfrm>
          <a:prstGeom prst="rect">
            <a:avLst/>
          </a:prstGeom>
        </p:spPr>
      </p:pic>
      <p:pic>
        <p:nvPicPr>
          <p:cNvPr id="8" name="Picture 7">
            <a:extLst>
              <a:ext uri="{FF2B5EF4-FFF2-40B4-BE49-F238E27FC236}">
                <a16:creationId xmlns:a16="http://schemas.microsoft.com/office/drawing/2014/main" id="{59208050-EAA6-47A1-BFBB-D3FB09485170}"/>
              </a:ext>
            </a:extLst>
          </p:cNvPr>
          <p:cNvPicPr/>
          <p:nvPr/>
        </p:nvPicPr>
        <p:blipFill>
          <a:blip r:embed="rId4"/>
          <a:stretch>
            <a:fillRect/>
          </a:stretch>
        </p:blipFill>
        <p:spPr>
          <a:xfrm>
            <a:off x="5148064" y="3197844"/>
            <a:ext cx="3657600" cy="2779395"/>
          </a:xfrm>
          <a:prstGeom prst="rect">
            <a:avLst/>
          </a:prstGeom>
        </p:spPr>
      </p:pic>
      <p:sp>
        <p:nvSpPr>
          <p:cNvPr id="9" name="Rectangle 8">
            <a:extLst>
              <a:ext uri="{FF2B5EF4-FFF2-40B4-BE49-F238E27FC236}">
                <a16:creationId xmlns:a16="http://schemas.microsoft.com/office/drawing/2014/main" id="{CA4CC643-755B-46F3-978C-FCDA3147C8FE}"/>
              </a:ext>
            </a:extLst>
          </p:cNvPr>
          <p:cNvSpPr/>
          <p:nvPr/>
        </p:nvSpPr>
        <p:spPr>
          <a:xfrm>
            <a:off x="2555776" y="4077072"/>
            <a:ext cx="2506307" cy="1477328"/>
          </a:xfrm>
          <a:prstGeom prst="rect">
            <a:avLst/>
          </a:prstGeom>
          <a:solidFill>
            <a:schemeClr val="accent2">
              <a:lumMod val="20000"/>
              <a:lumOff val="80000"/>
            </a:schemeClr>
          </a:solidFill>
        </p:spPr>
        <p:txBody>
          <a:bodyPr wrap="square">
            <a:spAutoFit/>
          </a:bodyPr>
          <a:lstStyle/>
          <a:p>
            <a:pPr hangingPunct="0">
              <a:spcBef>
                <a:spcPts val="0"/>
              </a:spcBef>
              <a:spcAft>
                <a:spcPts val="0"/>
              </a:spcAft>
              <a:tabLst>
                <a:tab pos="0" algn="l"/>
              </a:tabLst>
            </a:pPr>
            <a:r>
              <a:rPr lang="en-GB" dirty="0">
                <a:latin typeface="Calibri" panose="020F0502020204030204" pitchFamily="34" charset="0"/>
                <a:ea typeface="Times New Roman" panose="02020603050405020304" pitchFamily="18" charset="0"/>
                <a:cs typeface="Calibri" panose="020F0502020204030204" pitchFamily="34" charset="0"/>
              </a:rPr>
              <a:t>Input date range: B3:B16</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hangingPunct="0">
              <a:spcBef>
                <a:spcPts val="0"/>
              </a:spcBef>
              <a:spcAft>
                <a:spcPts val="0"/>
              </a:spcAft>
              <a:tabLst>
                <a:tab pos="0" algn="l"/>
              </a:tabLst>
            </a:pPr>
            <a:r>
              <a:rPr lang="en-GB" dirty="0">
                <a:latin typeface="Calibri" panose="020F0502020204030204" pitchFamily="34" charset="0"/>
                <a:ea typeface="Times New Roman" panose="02020603050405020304" pitchFamily="18" charset="0"/>
                <a:cs typeface="Calibri" panose="020F0502020204030204" pitchFamily="34" charset="0"/>
              </a:rPr>
              <a:t>Grouped By: Columns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hangingPunct="0">
              <a:spcBef>
                <a:spcPts val="0"/>
              </a:spcBef>
              <a:spcAft>
                <a:spcPts val="0"/>
              </a:spcAft>
              <a:tabLst>
                <a:tab pos="0" algn="l"/>
              </a:tabLst>
            </a:pPr>
            <a:r>
              <a:rPr lang="en-GB" dirty="0">
                <a:latin typeface="Calibri" panose="020F0502020204030204" pitchFamily="34" charset="0"/>
                <a:ea typeface="Times New Roman" panose="02020603050405020304" pitchFamily="18" charset="0"/>
                <a:cs typeface="Calibri" panose="020F0502020204030204" pitchFamily="34" charset="0"/>
              </a:rPr>
              <a:t>Select Labels in first row</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hangingPunct="0">
              <a:spcBef>
                <a:spcPts val="0"/>
              </a:spcBef>
              <a:spcAft>
                <a:spcPts val="0"/>
              </a:spcAft>
              <a:tabLst>
                <a:tab pos="0" algn="l"/>
              </a:tabLst>
            </a:pPr>
            <a:r>
              <a:rPr lang="en-GB" dirty="0">
                <a:latin typeface="Calibri" panose="020F0502020204030204" pitchFamily="34" charset="0"/>
                <a:ea typeface="Times New Roman" panose="02020603050405020304" pitchFamily="18" charset="0"/>
                <a:cs typeface="Calibri" panose="020F0502020204030204" pitchFamily="34" charset="0"/>
              </a:rPr>
              <a:t>Output Range: D3</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hangingPunct="0">
              <a:spcBef>
                <a:spcPts val="0"/>
              </a:spcBef>
              <a:spcAft>
                <a:spcPts val="0"/>
              </a:spcAft>
              <a:tabLst>
                <a:tab pos="0" algn="l"/>
              </a:tabLst>
            </a:pPr>
            <a:r>
              <a:rPr lang="en-GB" dirty="0">
                <a:latin typeface="Calibri" panose="020F0502020204030204" pitchFamily="34" charset="0"/>
                <a:ea typeface="Times New Roman" panose="02020603050405020304" pitchFamily="18" charset="0"/>
                <a:cs typeface="Calibri" panose="020F0502020204030204" pitchFamily="34" charset="0"/>
              </a:rPr>
              <a:t>Click Summary statistics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1760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05FE-E851-42A5-8758-7491F430C30E}"/>
              </a:ext>
            </a:extLst>
          </p:cNvPr>
          <p:cNvSpPr>
            <a:spLocks noGrp="1"/>
          </p:cNvSpPr>
          <p:nvPr>
            <p:ph type="ctrTitle"/>
          </p:nvPr>
        </p:nvSpPr>
        <p:spPr/>
        <p:txBody>
          <a:bodyPr/>
          <a:lstStyle/>
          <a:p>
            <a:r>
              <a:rPr lang="en-GB" dirty="0"/>
              <a:t>Excel Data Analysis continued</a:t>
            </a:r>
          </a:p>
        </p:txBody>
      </p:sp>
      <p:sp>
        <p:nvSpPr>
          <p:cNvPr id="3" name="Slide Number Placeholder 2">
            <a:extLst>
              <a:ext uri="{FF2B5EF4-FFF2-40B4-BE49-F238E27FC236}">
                <a16:creationId xmlns:a16="http://schemas.microsoft.com/office/drawing/2014/main" id="{69A27964-8923-4263-AF30-8BC127AD280C}"/>
              </a:ext>
            </a:extLst>
          </p:cNvPr>
          <p:cNvSpPr>
            <a:spLocks noGrp="1"/>
          </p:cNvSpPr>
          <p:nvPr>
            <p:ph type="sldNum" sz="quarter" idx="10"/>
          </p:nvPr>
        </p:nvSpPr>
        <p:spPr/>
        <p:txBody>
          <a:bodyPr/>
          <a:lstStyle/>
          <a:p>
            <a:pPr>
              <a:defRPr/>
            </a:pPr>
            <a:fld id="{DF0093E3-6890-4EE1-A0DE-39D69AD98DE1}" type="slidenum">
              <a:rPr lang="en-GB" smtClean="0"/>
              <a:pPr>
                <a:defRPr/>
              </a:pPr>
              <a:t>46</a:t>
            </a:fld>
            <a:endParaRPr lang="en-GB" dirty="0"/>
          </a:p>
        </p:txBody>
      </p:sp>
      <p:sp>
        <p:nvSpPr>
          <p:cNvPr id="4" name="Footer Placeholder 3">
            <a:extLst>
              <a:ext uri="{FF2B5EF4-FFF2-40B4-BE49-F238E27FC236}">
                <a16:creationId xmlns:a16="http://schemas.microsoft.com/office/drawing/2014/main" id="{8300B568-F9AE-40A5-840B-5EFE5F496463}"/>
              </a:ext>
            </a:extLst>
          </p:cNvPr>
          <p:cNvSpPr>
            <a:spLocks noGrp="1"/>
          </p:cNvSpPr>
          <p:nvPr>
            <p:ph type="ftr" sz="quarter" idx="11"/>
          </p:nvPr>
        </p:nvSpPr>
        <p:spPr/>
        <p:txBody>
          <a:bodyPr/>
          <a:lstStyle/>
          <a:p>
            <a:pPr>
              <a:defRPr/>
            </a:pPr>
            <a:r>
              <a:rPr lang="en-GB"/>
              <a:t>Glyn Davis</a:t>
            </a:r>
            <a:endParaRPr lang="en-GB" b="0" dirty="0"/>
          </a:p>
        </p:txBody>
      </p:sp>
      <p:pic>
        <p:nvPicPr>
          <p:cNvPr id="5" name="Picture 4">
            <a:extLst>
              <a:ext uri="{FF2B5EF4-FFF2-40B4-BE49-F238E27FC236}">
                <a16:creationId xmlns:a16="http://schemas.microsoft.com/office/drawing/2014/main" id="{72906B00-898B-4257-BEDF-BF75A56282CE}"/>
              </a:ext>
            </a:extLst>
          </p:cNvPr>
          <p:cNvPicPr/>
          <p:nvPr/>
        </p:nvPicPr>
        <p:blipFill>
          <a:blip r:embed="rId2"/>
          <a:stretch>
            <a:fillRect/>
          </a:stretch>
        </p:blipFill>
        <p:spPr>
          <a:xfrm>
            <a:off x="1550520" y="1412776"/>
            <a:ext cx="6480720" cy="4392488"/>
          </a:xfrm>
          <a:prstGeom prst="rect">
            <a:avLst/>
          </a:prstGeom>
        </p:spPr>
      </p:pic>
    </p:spTree>
    <p:extLst>
      <p:ext uri="{BB962C8B-B14F-4D97-AF65-F5344CB8AC3E}">
        <p14:creationId xmlns:p14="http://schemas.microsoft.com/office/powerpoint/2010/main" val="23302886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4DDDDFDE-F1C8-4BF4-A973-199F61307D7E}" type="slidenum">
              <a:rPr lang="en-GB" smtClean="0"/>
              <a:pPr>
                <a:defRPr/>
              </a:pPr>
              <a:t>47</a:t>
            </a:fld>
            <a:endParaRPr lang="en-GB" dirty="0"/>
          </a:p>
        </p:txBody>
      </p:sp>
      <p:sp>
        <p:nvSpPr>
          <p:cNvPr id="2662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6629" name="TextBox 4"/>
          <p:cNvSpPr txBox="1">
            <a:spLocks noChangeArrowheads="1"/>
          </p:cNvSpPr>
          <p:nvPr/>
        </p:nvSpPr>
        <p:spPr bwMode="auto">
          <a:xfrm>
            <a:off x="642938" y="1261716"/>
            <a:ext cx="8177534" cy="646113"/>
          </a:xfrm>
          <a:prstGeom prst="rect">
            <a:avLst/>
          </a:prstGeom>
          <a:solidFill>
            <a:schemeClr val="accent2">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In this presentation we explored summarising data sets using the following three concepts:</a:t>
            </a:r>
          </a:p>
        </p:txBody>
      </p:sp>
      <p:sp>
        <p:nvSpPr>
          <p:cNvPr id="6" name="Rectangle 5"/>
          <p:cNvSpPr/>
          <p:nvPr/>
        </p:nvSpPr>
        <p:spPr>
          <a:xfrm>
            <a:off x="785786" y="3214686"/>
            <a:ext cx="3762568" cy="92333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Dispersion</a:t>
            </a:r>
            <a:endPar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Rectangle 6"/>
          <p:cNvSpPr/>
          <p:nvPr/>
        </p:nvSpPr>
        <p:spPr>
          <a:xfrm>
            <a:off x="5286380" y="3286124"/>
            <a:ext cx="2262159" cy="923330"/>
          </a:xfrm>
          <a:prstGeom prst="rect">
            <a:avLst/>
          </a:prstGeom>
          <a:noFill/>
        </p:spPr>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Shape</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Rectangle 7"/>
          <p:cNvSpPr/>
          <p:nvPr/>
        </p:nvSpPr>
        <p:spPr>
          <a:xfrm>
            <a:off x="3071802" y="2000240"/>
            <a:ext cx="2890470" cy="923330"/>
          </a:xfrm>
          <a:prstGeom prst="rect">
            <a:avLst/>
          </a:prstGeom>
          <a:noFill/>
          <a:effectLst>
            <a:glow rad="101600">
              <a:schemeClr val="accent6">
                <a:satMod val="175000"/>
                <a:alpha val="40000"/>
              </a:schemeClr>
            </a:glow>
          </a:effectLst>
        </p:spPr>
        <p:txBody>
          <a:bodyPr wrap="none">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Average</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6633" name="TextBox 8"/>
          <p:cNvSpPr txBox="1">
            <a:spLocks noChangeArrowheads="1"/>
          </p:cNvSpPr>
          <p:nvPr/>
        </p:nvSpPr>
        <p:spPr bwMode="auto">
          <a:xfrm>
            <a:off x="642938" y="4643438"/>
            <a:ext cx="8177534" cy="1200150"/>
          </a:xfrm>
          <a:prstGeom prst="rect">
            <a:avLst/>
          </a:prstGeom>
          <a:solidFill>
            <a:schemeClr val="accent3">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Remember that we would normally use the mean and standard deviation as the measure of central tendency and dispersion. If we have </a:t>
            </a:r>
            <a:r>
              <a:rPr lang="en-GB" dirty="0">
                <a:solidFill>
                  <a:srgbClr val="FF0000"/>
                </a:solidFill>
              </a:rPr>
              <a:t>outliers</a:t>
            </a:r>
            <a:r>
              <a:rPr lang="en-GB" dirty="0"/>
              <a:t> in the data set then we could use the median/semi interquartile range as the measures of central tendency and dispersion.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500063" y="285750"/>
            <a:ext cx="6929437" cy="714375"/>
          </a:xfrm>
        </p:spPr>
        <p:txBody>
          <a:bodyPr/>
          <a:lstStyle/>
          <a:p>
            <a:r>
              <a:rPr lang="en-GB">
                <a:latin typeface="Arial" charset="0"/>
                <a:cs typeface="Arial" charset="0"/>
              </a:rPr>
              <a:t>Central Tendency - Definitions</a:t>
            </a:r>
          </a:p>
        </p:txBody>
      </p:sp>
      <p:sp>
        <p:nvSpPr>
          <p:cNvPr id="3" name="Slide Number Placeholder 2"/>
          <p:cNvSpPr>
            <a:spLocks noGrp="1"/>
          </p:cNvSpPr>
          <p:nvPr>
            <p:ph type="sldNum" sz="quarter" idx="10"/>
          </p:nvPr>
        </p:nvSpPr>
        <p:spPr/>
        <p:txBody>
          <a:bodyPr/>
          <a:lstStyle/>
          <a:p>
            <a:pPr>
              <a:defRPr/>
            </a:pPr>
            <a:fld id="{B0071EFB-ACF8-4A7B-90AB-AB375D4050F5}" type="slidenum">
              <a:rPr lang="en-GB" smtClean="0"/>
              <a:pPr>
                <a:defRPr/>
              </a:pPr>
              <a:t>5</a:t>
            </a:fld>
            <a:endParaRPr lang="en-GB" dirty="0"/>
          </a:p>
        </p:txBody>
      </p:sp>
      <p:sp>
        <p:nvSpPr>
          <p:cNvPr id="1126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a:t>
            </a:r>
          </a:p>
        </p:txBody>
      </p:sp>
      <p:sp>
        <p:nvSpPr>
          <p:cNvPr id="11269" name="TextBox 4"/>
          <p:cNvSpPr txBox="1">
            <a:spLocks noChangeArrowheads="1"/>
          </p:cNvSpPr>
          <p:nvPr/>
        </p:nvSpPr>
        <p:spPr bwMode="auto">
          <a:xfrm>
            <a:off x="642938" y="1285875"/>
            <a:ext cx="764381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Calibri" pitchFamily="34" charset="0"/>
              <a:buAutoNum type="arabicPeriod"/>
            </a:pPr>
            <a:r>
              <a:rPr lang="en-GB">
                <a:solidFill>
                  <a:srgbClr val="FF0000"/>
                </a:solidFill>
              </a:rPr>
              <a:t>Mean</a:t>
            </a:r>
            <a:r>
              <a:rPr lang="en-GB"/>
              <a:t> – Sum all values divided by the number of value. Most popular measure of average.</a:t>
            </a:r>
          </a:p>
          <a:p>
            <a:pPr eaLnBrk="1" hangingPunct="1">
              <a:buFont typeface="Calibri" pitchFamily="34" charset="0"/>
              <a:buAutoNum type="arabicPeriod"/>
            </a:pPr>
            <a:endParaRPr lang="en-GB"/>
          </a:p>
          <a:p>
            <a:pPr eaLnBrk="1" hangingPunct="1">
              <a:buFont typeface="Calibri" pitchFamily="34" charset="0"/>
              <a:buAutoNum type="arabicPeriod"/>
            </a:pPr>
            <a:r>
              <a:rPr lang="en-GB">
                <a:solidFill>
                  <a:srgbClr val="FF0000"/>
                </a:solidFill>
              </a:rPr>
              <a:t>Median</a:t>
            </a:r>
            <a:r>
              <a:rPr lang="en-GB"/>
              <a:t> – Is the middle value of an ordered list of values. </a:t>
            </a:r>
          </a:p>
          <a:p>
            <a:pPr eaLnBrk="1" hangingPunct="1">
              <a:buFont typeface="Calibri" pitchFamily="34" charset="0"/>
              <a:buAutoNum type="arabicPeriod"/>
            </a:pPr>
            <a:endParaRPr lang="en-GB"/>
          </a:p>
          <a:p>
            <a:pPr eaLnBrk="1" hangingPunct="1">
              <a:buFont typeface="Calibri" pitchFamily="34" charset="0"/>
              <a:buAutoNum type="arabicPeriod"/>
            </a:pPr>
            <a:r>
              <a:rPr lang="en-GB">
                <a:solidFill>
                  <a:srgbClr val="FF0000"/>
                </a:solidFill>
              </a:rPr>
              <a:t>Mode</a:t>
            </a:r>
            <a:r>
              <a:rPr lang="en-GB"/>
              <a:t> -  Is the one that occurs most frequently.</a:t>
            </a:r>
          </a:p>
        </p:txBody>
      </p:sp>
      <p:sp>
        <p:nvSpPr>
          <p:cNvPr id="11270" name="TextBox 5"/>
          <p:cNvSpPr txBox="1">
            <a:spLocks noChangeArrowheads="1"/>
          </p:cNvSpPr>
          <p:nvPr/>
        </p:nvSpPr>
        <p:spPr bwMode="auto">
          <a:xfrm>
            <a:off x="1092448" y="4002127"/>
            <a:ext cx="7786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Other terms that we will explore include </a:t>
            </a:r>
            <a:r>
              <a:rPr lang="en-GB" dirty="0">
                <a:solidFill>
                  <a:srgbClr val="FF0000"/>
                </a:solidFill>
              </a:rPr>
              <a:t>percentiles</a:t>
            </a:r>
            <a:r>
              <a:rPr lang="en-GB" dirty="0"/>
              <a:t> and </a:t>
            </a:r>
            <a:r>
              <a:rPr lang="en-GB" dirty="0">
                <a:solidFill>
                  <a:srgbClr val="FF0000"/>
                </a:solidFill>
              </a:rPr>
              <a:t>quartiles</a:t>
            </a:r>
            <a:r>
              <a:rPr lang="en-GB" dirty="0"/>
              <a:t>.</a:t>
            </a:r>
          </a:p>
        </p:txBody>
      </p:sp>
      <p:sp>
        <p:nvSpPr>
          <p:cNvPr id="2" name="Rectangle 1">
            <a:extLst>
              <a:ext uri="{FF2B5EF4-FFF2-40B4-BE49-F238E27FC236}">
                <a16:creationId xmlns:a16="http://schemas.microsoft.com/office/drawing/2014/main" id="{E20D0C6F-A38B-45C1-A7E2-EE9325BFF3BC}"/>
              </a:ext>
            </a:extLst>
          </p:cNvPr>
          <p:cNvSpPr/>
          <p:nvPr/>
        </p:nvSpPr>
        <p:spPr>
          <a:xfrm>
            <a:off x="2178844" y="4687192"/>
            <a:ext cx="4572000" cy="646331"/>
          </a:xfrm>
          <a:prstGeom prst="rect">
            <a:avLst/>
          </a:prstGeom>
          <a:solidFill>
            <a:schemeClr val="accent3">
              <a:lumMod val="20000"/>
              <a:lumOff val="80000"/>
            </a:schemeClr>
          </a:solidFill>
        </p:spPr>
        <p:txBody>
          <a:bodyPr>
            <a:spAutoFit/>
          </a:bodyPr>
          <a:lstStyle/>
          <a:p>
            <a:pPr algn="ctr"/>
            <a:r>
              <a:rPr lang="en-GB" dirty="0">
                <a:solidFill>
                  <a:srgbClr val="FF0000"/>
                </a:solidFill>
              </a:rPr>
              <a:t>These terms will be employed when discussing the concept of dispersion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ctrTitle"/>
          </p:nvPr>
        </p:nvSpPr>
        <p:spPr>
          <a:xfrm>
            <a:off x="500063" y="285750"/>
            <a:ext cx="6929437" cy="714375"/>
          </a:xfrm>
        </p:spPr>
        <p:txBody>
          <a:bodyPr/>
          <a:lstStyle/>
          <a:p>
            <a:r>
              <a:rPr lang="en-GB" dirty="0">
                <a:latin typeface="Arial" charset="0"/>
                <a:cs typeface="Arial" charset="0"/>
              </a:rPr>
              <a:t>Mean</a:t>
            </a:r>
          </a:p>
        </p:txBody>
      </p:sp>
      <p:sp>
        <p:nvSpPr>
          <p:cNvPr id="3" name="Slide Number Placeholder 2"/>
          <p:cNvSpPr>
            <a:spLocks noGrp="1"/>
          </p:cNvSpPr>
          <p:nvPr>
            <p:ph type="sldNum" sz="quarter" idx="10"/>
          </p:nvPr>
        </p:nvSpPr>
        <p:spPr/>
        <p:txBody>
          <a:bodyPr/>
          <a:lstStyle/>
          <a:p>
            <a:pPr>
              <a:defRPr/>
            </a:pPr>
            <a:fld id="{53D7EF82-373E-499E-AF8A-F8E1E753783E}" type="slidenum">
              <a:rPr lang="en-GB" smtClean="0"/>
              <a:pPr>
                <a:defRPr/>
              </a:pPr>
              <a:t>6</a:t>
            </a:fld>
            <a:endParaRPr lang="en-GB" dirty="0"/>
          </a:p>
        </p:txBody>
      </p:sp>
      <p:sp>
        <p:nvSpPr>
          <p:cNvPr id="102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1030" name="TextBox 10"/>
          <p:cNvSpPr txBox="1">
            <a:spLocks noChangeArrowheads="1"/>
          </p:cNvSpPr>
          <p:nvPr/>
        </p:nvSpPr>
        <p:spPr bwMode="auto">
          <a:xfrm>
            <a:off x="642938" y="2023720"/>
            <a:ext cx="82867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mean (or average or arithmetic mean) can be calculated using equation (2.1): </a:t>
            </a:r>
          </a:p>
        </p:txBody>
      </p:sp>
      <p:sp>
        <p:nvSpPr>
          <p:cNvPr id="1031" name="TextBox 13"/>
          <p:cNvSpPr txBox="1">
            <a:spLocks noChangeArrowheads="1"/>
          </p:cNvSpPr>
          <p:nvPr/>
        </p:nvSpPr>
        <p:spPr bwMode="auto">
          <a:xfrm>
            <a:off x="571500" y="4437112"/>
            <a:ext cx="8001000" cy="1200329"/>
          </a:xfrm>
          <a:prstGeom prst="rect">
            <a:avLst/>
          </a:prstGeom>
          <a:solidFill>
            <a:schemeClr val="accent2">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It is important to note that the mean uses all the data values in the data set to provide the average value. For this reason the mean can be affected by any extreme values (outliers). If extreme values exist then an alternative measure of average is the median.</a:t>
            </a:r>
          </a:p>
        </p:txBody>
      </p:sp>
      <p:sp>
        <p:nvSpPr>
          <p:cNvPr id="2" name="Rectangle 1">
            <a:extLst>
              <a:ext uri="{FF2B5EF4-FFF2-40B4-BE49-F238E27FC236}">
                <a16:creationId xmlns:a16="http://schemas.microsoft.com/office/drawing/2014/main" id="{17B11962-117D-43E6-B224-8DFA9BBE511C}"/>
              </a:ext>
            </a:extLst>
          </p:cNvPr>
          <p:cNvSpPr/>
          <p:nvPr/>
        </p:nvSpPr>
        <p:spPr>
          <a:xfrm>
            <a:off x="3121538" y="3850407"/>
            <a:ext cx="2749471" cy="369332"/>
          </a:xfrm>
          <a:prstGeom prst="rect">
            <a:avLst/>
          </a:prstGeom>
          <a:solidFill>
            <a:schemeClr val="accent3">
              <a:lumMod val="20000"/>
              <a:lumOff val="80000"/>
            </a:schemeClr>
          </a:solidFill>
        </p:spPr>
        <p:txBody>
          <a:bodyPr wrap="none">
            <a:spAutoFit/>
          </a:bodyPr>
          <a:lstStyle/>
          <a:p>
            <a:pPr lvl="1" eaLnBrk="1" hangingPunct="1"/>
            <a:r>
              <a:rPr lang="en-GB" dirty="0">
                <a:solidFill>
                  <a:srgbClr val="FF0000"/>
                </a:solidFill>
              </a:rPr>
              <a:t>Mean mark is 56.4%</a:t>
            </a:r>
            <a:endParaRPr lang="en-GB" dirty="0"/>
          </a:p>
        </p:txBody>
      </p:sp>
      <p:graphicFrame>
        <p:nvGraphicFramePr>
          <p:cNvPr id="9" name="Table 8">
            <a:extLst>
              <a:ext uri="{FF2B5EF4-FFF2-40B4-BE49-F238E27FC236}">
                <a16:creationId xmlns:a16="http://schemas.microsoft.com/office/drawing/2014/main" id="{4E4ACA1E-5663-4201-B4FB-17135EF9C2BA}"/>
              </a:ext>
            </a:extLst>
          </p:cNvPr>
          <p:cNvGraphicFramePr>
            <a:graphicFrameLocks noGrp="1"/>
          </p:cNvGraphicFramePr>
          <p:nvPr>
            <p:extLst>
              <p:ext uri="{D42A27DB-BD31-4B8C-83A1-F6EECF244321}">
                <p14:modId xmlns:p14="http://schemas.microsoft.com/office/powerpoint/2010/main" val="1114946789"/>
              </p:ext>
            </p:extLst>
          </p:nvPr>
        </p:nvGraphicFramePr>
        <p:xfrm>
          <a:off x="1745185" y="1434872"/>
          <a:ext cx="6095999" cy="371475"/>
        </p:xfrm>
        <a:graphic>
          <a:graphicData uri="http://schemas.openxmlformats.org/drawingml/2006/table">
            <a:tbl>
              <a:tblPr firstRow="1" bandRow="1">
                <a:tableStyleId>{5C22544A-7EE6-4342-B048-85BDC9FD1C3A}</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1475">
                <a:tc>
                  <a:txBody>
                    <a:bodyPr/>
                    <a:lstStyle/>
                    <a:p>
                      <a:pPr algn="ctr"/>
                      <a:r>
                        <a:rPr lang="en-GB" sz="1800" dirty="0"/>
                        <a:t>24</a:t>
                      </a:r>
                    </a:p>
                  </a:txBody>
                  <a:tcPr marT="45798" marB="45798"/>
                </a:tc>
                <a:tc>
                  <a:txBody>
                    <a:bodyPr/>
                    <a:lstStyle/>
                    <a:p>
                      <a:pPr algn="ctr"/>
                      <a:r>
                        <a:rPr lang="en-GB" sz="1800" dirty="0"/>
                        <a:t>27</a:t>
                      </a:r>
                    </a:p>
                  </a:txBody>
                  <a:tcPr marT="45798" marB="45798"/>
                </a:tc>
                <a:tc>
                  <a:txBody>
                    <a:bodyPr/>
                    <a:lstStyle/>
                    <a:p>
                      <a:pPr algn="ctr"/>
                      <a:r>
                        <a:rPr lang="en-GB" sz="1800" dirty="0"/>
                        <a:t>36</a:t>
                      </a:r>
                    </a:p>
                  </a:txBody>
                  <a:tcPr marT="45798" marB="45798"/>
                </a:tc>
                <a:tc>
                  <a:txBody>
                    <a:bodyPr/>
                    <a:lstStyle/>
                    <a:p>
                      <a:pPr algn="ctr"/>
                      <a:r>
                        <a:rPr lang="en-GB" sz="1800" dirty="0"/>
                        <a:t>48</a:t>
                      </a:r>
                    </a:p>
                  </a:txBody>
                  <a:tcPr marT="45798" marB="45798"/>
                </a:tc>
                <a:tc>
                  <a:txBody>
                    <a:bodyPr/>
                    <a:lstStyle/>
                    <a:p>
                      <a:pPr algn="ctr"/>
                      <a:r>
                        <a:rPr lang="en-GB" sz="1800" dirty="0"/>
                        <a:t>52</a:t>
                      </a:r>
                    </a:p>
                  </a:txBody>
                  <a:tcPr marT="45798" marB="45798"/>
                </a:tc>
                <a:tc>
                  <a:txBody>
                    <a:bodyPr/>
                    <a:lstStyle/>
                    <a:p>
                      <a:pPr algn="ctr"/>
                      <a:r>
                        <a:rPr lang="en-GB" sz="1800" dirty="0"/>
                        <a:t>52</a:t>
                      </a:r>
                    </a:p>
                  </a:txBody>
                  <a:tcPr marT="45798" marB="45798"/>
                </a:tc>
                <a:tc>
                  <a:txBody>
                    <a:bodyPr/>
                    <a:lstStyle/>
                    <a:p>
                      <a:pPr algn="ctr"/>
                      <a:r>
                        <a:rPr lang="en-GB" sz="1800" dirty="0"/>
                        <a:t>53</a:t>
                      </a:r>
                    </a:p>
                  </a:txBody>
                  <a:tcPr marT="45798" marB="45798"/>
                </a:tc>
                <a:tc>
                  <a:txBody>
                    <a:bodyPr/>
                    <a:lstStyle/>
                    <a:p>
                      <a:pPr algn="ctr"/>
                      <a:r>
                        <a:rPr lang="en-GB" sz="1800" dirty="0"/>
                        <a:t>53</a:t>
                      </a:r>
                    </a:p>
                  </a:txBody>
                  <a:tcPr marT="45798" marB="45798"/>
                </a:tc>
                <a:tc>
                  <a:txBody>
                    <a:bodyPr/>
                    <a:lstStyle/>
                    <a:p>
                      <a:pPr algn="ctr"/>
                      <a:r>
                        <a:rPr lang="en-GB" sz="1800" dirty="0"/>
                        <a:t>59</a:t>
                      </a:r>
                    </a:p>
                  </a:txBody>
                  <a:tcPr marT="45798" marB="45798"/>
                </a:tc>
                <a:tc>
                  <a:txBody>
                    <a:bodyPr/>
                    <a:lstStyle/>
                    <a:p>
                      <a:pPr algn="ctr"/>
                      <a:r>
                        <a:rPr lang="en-GB" sz="1800" dirty="0"/>
                        <a:t>60</a:t>
                      </a:r>
                    </a:p>
                  </a:txBody>
                  <a:tcPr marT="45798" marB="45798"/>
                </a:tc>
                <a:tc>
                  <a:txBody>
                    <a:bodyPr/>
                    <a:lstStyle/>
                    <a:p>
                      <a:pPr algn="ctr"/>
                      <a:r>
                        <a:rPr lang="en-GB" sz="1800" dirty="0"/>
                        <a:t>85</a:t>
                      </a:r>
                    </a:p>
                  </a:txBody>
                  <a:tcPr marT="45798" marB="45798"/>
                </a:tc>
                <a:tc>
                  <a:txBody>
                    <a:bodyPr/>
                    <a:lstStyle/>
                    <a:p>
                      <a:pPr algn="ctr"/>
                      <a:r>
                        <a:rPr lang="en-GB" sz="1800" dirty="0"/>
                        <a:t>90</a:t>
                      </a:r>
                    </a:p>
                  </a:txBody>
                  <a:tcPr marT="45798" marB="45798"/>
                </a:tc>
                <a:tc>
                  <a:txBody>
                    <a:bodyPr/>
                    <a:lstStyle/>
                    <a:p>
                      <a:pPr algn="ctr"/>
                      <a:r>
                        <a:rPr lang="en-GB" sz="1800" dirty="0"/>
                        <a:t>95</a:t>
                      </a:r>
                    </a:p>
                  </a:txBody>
                  <a:tcPr marT="45798" marB="45798"/>
                </a:tc>
                <a:extLst>
                  <a:ext uri="{0D108BD9-81ED-4DB2-BD59-A6C34878D82A}">
                    <a16:rowId xmlns:a16="http://schemas.microsoft.com/office/drawing/2014/main" val="10000"/>
                  </a:ext>
                </a:extLst>
              </a:tr>
            </a:tbl>
          </a:graphicData>
        </a:graphic>
      </p:graphicFrame>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3C4435D-C0F0-4F86-AFA4-0BCDE0DEA1A1}"/>
                  </a:ext>
                </a:extLst>
              </p:cNvPr>
              <p:cNvSpPr txBox="1"/>
              <p:nvPr/>
            </p:nvSpPr>
            <p:spPr>
              <a:xfrm>
                <a:off x="2195736" y="2829832"/>
                <a:ext cx="4980659" cy="5354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GB" b="0" i="1" smtClean="0">
                              <a:latin typeface="Cambria Math" panose="02040503050406030204" pitchFamily="18" charset="0"/>
                            </a:rPr>
                          </m:ctrlPr>
                        </m:accPr>
                        <m:e>
                          <m:r>
                            <m:rPr>
                              <m:sty m:val="p"/>
                            </m:rPr>
                            <a:rPr lang="en-GB" b="0" i="0" smtClean="0">
                              <a:latin typeface="Cambria Math" panose="02040503050406030204" pitchFamily="18" charset="0"/>
                            </a:rPr>
                            <m:t>X</m:t>
                          </m:r>
                        </m:e>
                      </m:acc>
                      <m:r>
                        <a:rPr lang="en-GB" b="0" i="0" smtClean="0">
                          <a:latin typeface="Cambria Math" panose="02040503050406030204" pitchFamily="18" charset="0"/>
                        </a:rPr>
                        <m:t>= </m:t>
                      </m:r>
                      <m:f>
                        <m:fPr>
                          <m:ctrlPr>
                            <a:rPr lang="en-GB" b="0" i="1" smtClean="0">
                              <a:latin typeface="Cambria Math" panose="02040503050406030204" pitchFamily="18" charset="0"/>
                            </a:rPr>
                          </m:ctrlPr>
                        </m:fPr>
                        <m:num>
                          <m:nary>
                            <m:naryPr>
                              <m:chr m:val="∑"/>
                              <m:subHide m:val="on"/>
                              <m:supHide m:val="on"/>
                              <m:ctrlPr>
                                <a:rPr lang="en-GB" b="0" i="1" smtClean="0">
                                  <a:latin typeface="Cambria Math" panose="02040503050406030204" pitchFamily="18" charset="0"/>
                                </a:rPr>
                              </m:ctrlPr>
                            </m:naryPr>
                            <m:sub/>
                            <m:sup/>
                            <m:e>
                              <m:r>
                                <m:rPr>
                                  <m:sty m:val="p"/>
                                </m:rPr>
                                <a:rPr lang="en-GB" b="0" i="0" smtClean="0">
                                  <a:latin typeface="Cambria Math" panose="02040503050406030204" pitchFamily="18" charset="0"/>
                                </a:rPr>
                                <m:t>X</m:t>
                              </m:r>
                            </m:e>
                          </m:nary>
                        </m:num>
                        <m:den>
                          <m:r>
                            <m:rPr>
                              <m:sty m:val="p"/>
                            </m:rPr>
                            <a:rPr lang="en-GB" b="0" i="0" smtClean="0">
                              <a:latin typeface="Cambria Math" panose="02040503050406030204" pitchFamily="18" charset="0"/>
                            </a:rPr>
                            <m:t>N</m:t>
                          </m:r>
                        </m:den>
                      </m:f>
                      <m:r>
                        <a:rPr lang="en-GB" b="0" i="0" smtClean="0">
                          <a:latin typeface="Cambria Math" panose="02040503050406030204" pitchFamily="18" charset="0"/>
                        </a:rPr>
                        <m:t>= </m:t>
                      </m:r>
                      <m:f>
                        <m:fPr>
                          <m:ctrlPr>
                            <a:rPr lang="en-GB" b="0" i="1" smtClean="0">
                              <a:latin typeface="Cambria Math" panose="02040503050406030204" pitchFamily="18" charset="0"/>
                            </a:rPr>
                          </m:ctrlPr>
                        </m:fPr>
                        <m:num>
                          <m:r>
                            <a:rPr lang="en-GB" b="0" i="0" smtClean="0">
                              <a:latin typeface="Cambria Math" panose="02040503050406030204" pitchFamily="18" charset="0"/>
                            </a:rPr>
                            <m:t>24+27+ …. +95</m:t>
                          </m:r>
                        </m:num>
                        <m:den>
                          <m:r>
                            <a:rPr lang="en-GB" b="0" i="0" smtClean="0">
                              <a:latin typeface="Cambria Math" panose="02040503050406030204" pitchFamily="18" charset="0"/>
                            </a:rPr>
                            <m:t>13</m:t>
                          </m:r>
                        </m:den>
                      </m:f>
                      <m:r>
                        <a:rPr lang="en-GB" b="0" i="0" smtClean="0">
                          <a:latin typeface="Cambria Math" panose="02040503050406030204" pitchFamily="18" charset="0"/>
                        </a:rPr>
                        <m:t>= </m:t>
                      </m:r>
                      <m:f>
                        <m:fPr>
                          <m:ctrlPr>
                            <a:rPr lang="en-GB" b="0" i="1" smtClean="0">
                              <a:latin typeface="Cambria Math" panose="02040503050406030204" pitchFamily="18" charset="0"/>
                            </a:rPr>
                          </m:ctrlPr>
                        </m:fPr>
                        <m:num>
                          <m:r>
                            <a:rPr lang="en-GB" b="0" i="0" smtClean="0">
                              <a:latin typeface="Cambria Math" panose="02040503050406030204" pitchFamily="18" charset="0"/>
                            </a:rPr>
                            <m:t>734</m:t>
                          </m:r>
                        </m:num>
                        <m:den>
                          <m:r>
                            <a:rPr lang="en-GB" b="0" i="0" smtClean="0">
                              <a:latin typeface="Cambria Math" panose="02040503050406030204" pitchFamily="18" charset="0"/>
                            </a:rPr>
                            <m:t>13</m:t>
                          </m:r>
                        </m:den>
                      </m:f>
                      <m:r>
                        <a:rPr lang="en-GB" b="0" i="0" smtClean="0">
                          <a:latin typeface="Cambria Math" panose="02040503050406030204" pitchFamily="18" charset="0"/>
                        </a:rPr>
                        <m:t>=56.4615</m:t>
                      </m:r>
                    </m:oMath>
                  </m:oMathPara>
                </a14:m>
                <a:endParaRPr lang="en-GB" dirty="0"/>
              </a:p>
            </p:txBody>
          </p:sp>
        </mc:Choice>
        <mc:Fallback xmlns="">
          <p:sp>
            <p:nvSpPr>
              <p:cNvPr id="4" name="TextBox 3">
                <a:extLst>
                  <a:ext uri="{FF2B5EF4-FFF2-40B4-BE49-F238E27FC236}">
                    <a16:creationId xmlns:a16="http://schemas.microsoft.com/office/drawing/2014/main" id="{63C4435D-C0F0-4F86-AFA4-0BCDE0DEA1A1}"/>
                  </a:ext>
                </a:extLst>
              </p:cNvPr>
              <p:cNvSpPr txBox="1">
                <a:spLocks noRot="1" noChangeAspect="1" noMove="1" noResize="1" noEditPoints="1" noAdjustHandles="1" noChangeArrowheads="1" noChangeShapeType="1" noTextEdit="1"/>
              </p:cNvSpPr>
              <p:nvPr/>
            </p:nvSpPr>
            <p:spPr>
              <a:xfrm>
                <a:off x="2195736" y="2829832"/>
                <a:ext cx="4980659" cy="535468"/>
              </a:xfrm>
              <a:prstGeom prst="rect">
                <a:avLst/>
              </a:prstGeom>
              <a:blipFill>
                <a:blip r:embed="rId2"/>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342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ctrTitle"/>
          </p:nvPr>
        </p:nvSpPr>
        <p:spPr>
          <a:xfrm>
            <a:off x="500063" y="285750"/>
            <a:ext cx="6929437" cy="714375"/>
          </a:xfrm>
        </p:spPr>
        <p:txBody>
          <a:bodyPr/>
          <a:lstStyle/>
          <a:p>
            <a:r>
              <a:rPr lang="en-GB">
                <a:latin typeface="Arial" charset="0"/>
                <a:cs typeface="Arial" charset="0"/>
              </a:rPr>
              <a:t>Median</a:t>
            </a:r>
          </a:p>
        </p:txBody>
      </p:sp>
      <p:sp>
        <p:nvSpPr>
          <p:cNvPr id="3" name="Slide Number Placeholder 2"/>
          <p:cNvSpPr>
            <a:spLocks noGrp="1"/>
          </p:cNvSpPr>
          <p:nvPr>
            <p:ph type="sldNum" sz="quarter" idx="10"/>
          </p:nvPr>
        </p:nvSpPr>
        <p:spPr/>
        <p:txBody>
          <a:bodyPr/>
          <a:lstStyle/>
          <a:p>
            <a:pPr>
              <a:defRPr/>
            </a:pPr>
            <a:fld id="{E8CE1B4E-A92F-49A6-B226-228C0B8AECB8}" type="slidenum">
              <a:rPr lang="en-GB" smtClean="0"/>
              <a:pPr>
                <a:defRPr/>
              </a:pPr>
              <a:t>7</a:t>
            </a:fld>
            <a:endParaRPr lang="en-GB" dirty="0"/>
          </a:p>
        </p:txBody>
      </p:sp>
      <p:sp>
        <p:nvSpPr>
          <p:cNvPr id="205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a:t>
            </a:r>
            <a:endParaRPr lang="en-GB" b="0" dirty="0">
              <a:solidFill>
                <a:schemeClr val="tx2"/>
              </a:solidFill>
              <a:sym typeface="Symbol" pitchFamily="18" charset="2"/>
            </a:endParaRPr>
          </a:p>
        </p:txBody>
      </p:sp>
      <p:sp>
        <p:nvSpPr>
          <p:cNvPr id="2055" name="TextBox 5"/>
          <p:cNvSpPr txBox="1">
            <a:spLocks noChangeArrowheads="1"/>
          </p:cNvSpPr>
          <p:nvPr/>
        </p:nvSpPr>
        <p:spPr bwMode="auto">
          <a:xfrm>
            <a:off x="500062" y="2298139"/>
            <a:ext cx="82867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In Example 2.1, we have a data set that consists of 13 numbers (N=13). Before we calculate the median we make sure that the data values are written in order of size. For the median we want the middle number or the 50</a:t>
            </a:r>
            <a:r>
              <a:rPr lang="en-GB" baseline="30000" dirty="0"/>
              <a:t>th</a:t>
            </a:r>
            <a:r>
              <a:rPr lang="en-GB" dirty="0"/>
              <a:t> percentile (P = 50). The position of the median can be calculated using equation (2.2) as follows:</a:t>
            </a:r>
          </a:p>
          <a:p>
            <a:pPr eaLnBrk="1" hangingPunct="1"/>
            <a:endParaRPr lang="en-GB" dirty="0"/>
          </a:p>
          <a:p>
            <a:pPr eaLnBrk="1" hangingPunct="1"/>
            <a:endParaRPr lang="en-GB" dirty="0"/>
          </a:p>
          <a:p>
            <a:pPr eaLnBrk="1" hangingPunct="1"/>
            <a:endParaRPr lang="en-GB" dirty="0"/>
          </a:p>
          <a:p>
            <a:pPr algn="ctr" eaLnBrk="1" hangingPunct="1"/>
            <a:r>
              <a:rPr lang="en-GB" dirty="0">
                <a:solidFill>
                  <a:srgbClr val="FF0000"/>
                </a:solidFill>
              </a:rPr>
              <a:t>Position of median = 7</a:t>
            </a:r>
            <a:r>
              <a:rPr lang="en-GB" baseline="30000" dirty="0">
                <a:solidFill>
                  <a:srgbClr val="FF0000"/>
                </a:solidFill>
              </a:rPr>
              <a:t>th</a:t>
            </a:r>
            <a:r>
              <a:rPr lang="en-GB" dirty="0">
                <a:solidFill>
                  <a:srgbClr val="FF0000"/>
                </a:solidFill>
              </a:rPr>
              <a:t> number.</a:t>
            </a:r>
            <a:r>
              <a:rPr lang="en-GB" dirty="0"/>
              <a:t> </a:t>
            </a:r>
          </a:p>
          <a:p>
            <a:pPr eaLnBrk="1" hangingPunct="1"/>
            <a:endParaRPr lang="en-GB" dirty="0"/>
          </a:p>
          <a:p>
            <a:pPr eaLnBrk="1" hangingPunct="1"/>
            <a:r>
              <a:rPr lang="en-GB" dirty="0"/>
              <a:t>From the ordered list we see that the 7</a:t>
            </a:r>
            <a:r>
              <a:rPr lang="en-GB" baseline="30000" dirty="0"/>
              <a:t>th</a:t>
            </a:r>
            <a:r>
              <a:rPr lang="en-GB" dirty="0"/>
              <a:t> number corresponds to the number 53. </a:t>
            </a:r>
          </a:p>
        </p:txBody>
      </p:sp>
      <p:graphicFrame>
        <p:nvGraphicFramePr>
          <p:cNvPr id="2050" name="Object 6"/>
          <p:cNvGraphicFramePr>
            <a:graphicFrameLocks noChangeAspect="1"/>
          </p:cNvGraphicFramePr>
          <p:nvPr>
            <p:extLst>
              <p:ext uri="{D42A27DB-BD31-4B8C-83A1-F6EECF244321}">
                <p14:modId xmlns:p14="http://schemas.microsoft.com/office/powerpoint/2010/main" val="2280686059"/>
              </p:ext>
            </p:extLst>
          </p:nvPr>
        </p:nvGraphicFramePr>
        <p:xfrm>
          <a:off x="2794160" y="3733014"/>
          <a:ext cx="3732212" cy="500062"/>
        </p:xfrm>
        <a:graphic>
          <a:graphicData uri="http://schemas.openxmlformats.org/presentationml/2006/ole">
            <mc:AlternateContent xmlns:mc="http://schemas.openxmlformats.org/markup-compatibility/2006">
              <mc:Choice xmlns:v="urn:schemas-microsoft-com:vml" Requires="v">
                <p:oleObj spid="_x0000_s9268" name="Equation" r:id="rId3" imgW="2654280" imgH="355320" progId="Equation.3">
                  <p:embed/>
                </p:oleObj>
              </mc:Choice>
              <mc:Fallback>
                <p:oleObj name="Equation" r:id="rId3" imgW="2654280" imgH="355320" progId="Equation.3">
                  <p:embed/>
                  <p:pic>
                    <p:nvPicPr>
                      <p:cNvPr id="205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4160" y="3733014"/>
                        <a:ext cx="3732212" cy="50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tangle 1">
            <a:extLst>
              <a:ext uri="{FF2B5EF4-FFF2-40B4-BE49-F238E27FC236}">
                <a16:creationId xmlns:a16="http://schemas.microsoft.com/office/drawing/2014/main" id="{2CD4A207-132C-4CC5-A2AA-317127171F10}"/>
              </a:ext>
            </a:extLst>
          </p:cNvPr>
          <p:cNvSpPr/>
          <p:nvPr/>
        </p:nvSpPr>
        <p:spPr>
          <a:xfrm>
            <a:off x="3678203" y="5455475"/>
            <a:ext cx="2242922" cy="369332"/>
          </a:xfrm>
          <a:prstGeom prst="rect">
            <a:avLst/>
          </a:prstGeom>
          <a:solidFill>
            <a:schemeClr val="accent3">
              <a:lumMod val="20000"/>
              <a:lumOff val="80000"/>
            </a:schemeClr>
          </a:solidFill>
        </p:spPr>
        <p:txBody>
          <a:bodyPr wrap="none">
            <a:spAutoFit/>
          </a:bodyPr>
          <a:lstStyle/>
          <a:p>
            <a:r>
              <a:rPr lang="en-GB" dirty="0">
                <a:solidFill>
                  <a:srgbClr val="FF0000"/>
                </a:solidFill>
              </a:rPr>
              <a:t>Median mark = 53%</a:t>
            </a:r>
            <a:endParaRPr lang="en-GB" dirty="0"/>
          </a:p>
        </p:txBody>
      </p:sp>
      <p:sp>
        <p:nvSpPr>
          <p:cNvPr id="4" name="Rectangle 3">
            <a:extLst>
              <a:ext uri="{FF2B5EF4-FFF2-40B4-BE49-F238E27FC236}">
                <a16:creationId xmlns:a16="http://schemas.microsoft.com/office/drawing/2014/main" id="{A85F68C5-0DFD-488B-B8E9-7046708E6D6A}"/>
              </a:ext>
            </a:extLst>
          </p:cNvPr>
          <p:cNvSpPr/>
          <p:nvPr/>
        </p:nvSpPr>
        <p:spPr>
          <a:xfrm>
            <a:off x="500062" y="1217859"/>
            <a:ext cx="8320409" cy="646331"/>
          </a:xfrm>
          <a:prstGeom prst="rect">
            <a:avLst/>
          </a:prstGeom>
        </p:spPr>
        <p:txBody>
          <a:bodyPr wrap="square">
            <a:spAutoFit/>
          </a:bodyPr>
          <a:lstStyle/>
          <a:p>
            <a:r>
              <a:rPr lang="en-GB" dirty="0"/>
              <a:t>The median is defined as the middle number when the data is arranged in order of size. </a:t>
            </a:r>
          </a:p>
        </p:txBody>
      </p:sp>
      <p:graphicFrame>
        <p:nvGraphicFramePr>
          <p:cNvPr id="9" name="Table 8">
            <a:extLst>
              <a:ext uri="{FF2B5EF4-FFF2-40B4-BE49-F238E27FC236}">
                <a16:creationId xmlns:a16="http://schemas.microsoft.com/office/drawing/2014/main" id="{EBD7E27D-69EF-4612-8435-453A4DE12937}"/>
              </a:ext>
            </a:extLst>
          </p:cNvPr>
          <p:cNvGraphicFramePr>
            <a:graphicFrameLocks noGrp="1"/>
          </p:cNvGraphicFramePr>
          <p:nvPr>
            <p:extLst>
              <p:ext uri="{D42A27DB-BD31-4B8C-83A1-F6EECF244321}">
                <p14:modId xmlns:p14="http://schemas.microsoft.com/office/powerpoint/2010/main" val="2470962515"/>
              </p:ext>
            </p:extLst>
          </p:nvPr>
        </p:nvGraphicFramePr>
        <p:xfrm>
          <a:off x="1751665" y="1841358"/>
          <a:ext cx="6095999" cy="371475"/>
        </p:xfrm>
        <a:graphic>
          <a:graphicData uri="http://schemas.openxmlformats.org/drawingml/2006/table">
            <a:tbl>
              <a:tblPr firstRow="1" bandRow="1">
                <a:tableStyleId>{5C22544A-7EE6-4342-B048-85BDC9FD1C3A}</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1475">
                <a:tc>
                  <a:txBody>
                    <a:bodyPr/>
                    <a:lstStyle/>
                    <a:p>
                      <a:pPr algn="ctr"/>
                      <a:r>
                        <a:rPr lang="en-GB" sz="1800" dirty="0"/>
                        <a:t>24</a:t>
                      </a:r>
                    </a:p>
                  </a:txBody>
                  <a:tcPr marT="45798" marB="45798"/>
                </a:tc>
                <a:tc>
                  <a:txBody>
                    <a:bodyPr/>
                    <a:lstStyle/>
                    <a:p>
                      <a:pPr algn="ctr"/>
                      <a:r>
                        <a:rPr lang="en-GB" sz="1800" dirty="0"/>
                        <a:t>27</a:t>
                      </a:r>
                    </a:p>
                  </a:txBody>
                  <a:tcPr marT="45798" marB="45798"/>
                </a:tc>
                <a:tc>
                  <a:txBody>
                    <a:bodyPr/>
                    <a:lstStyle/>
                    <a:p>
                      <a:pPr algn="ctr"/>
                      <a:r>
                        <a:rPr lang="en-GB" sz="1800" dirty="0"/>
                        <a:t>36</a:t>
                      </a:r>
                    </a:p>
                  </a:txBody>
                  <a:tcPr marT="45798" marB="45798"/>
                </a:tc>
                <a:tc>
                  <a:txBody>
                    <a:bodyPr/>
                    <a:lstStyle/>
                    <a:p>
                      <a:pPr algn="ctr"/>
                      <a:r>
                        <a:rPr lang="en-GB" sz="1800" dirty="0"/>
                        <a:t>48</a:t>
                      </a:r>
                    </a:p>
                  </a:txBody>
                  <a:tcPr marT="45798" marB="45798"/>
                </a:tc>
                <a:tc>
                  <a:txBody>
                    <a:bodyPr/>
                    <a:lstStyle/>
                    <a:p>
                      <a:pPr algn="ctr"/>
                      <a:r>
                        <a:rPr lang="en-GB" sz="1800" dirty="0"/>
                        <a:t>52</a:t>
                      </a:r>
                    </a:p>
                  </a:txBody>
                  <a:tcPr marT="45798" marB="45798"/>
                </a:tc>
                <a:tc>
                  <a:txBody>
                    <a:bodyPr/>
                    <a:lstStyle/>
                    <a:p>
                      <a:pPr algn="ctr"/>
                      <a:r>
                        <a:rPr lang="en-GB" sz="1800" dirty="0"/>
                        <a:t>52</a:t>
                      </a:r>
                    </a:p>
                  </a:txBody>
                  <a:tcPr marT="45798" marB="45798"/>
                </a:tc>
                <a:tc>
                  <a:txBody>
                    <a:bodyPr/>
                    <a:lstStyle/>
                    <a:p>
                      <a:pPr algn="ctr"/>
                      <a:r>
                        <a:rPr lang="en-GB" sz="1800" dirty="0"/>
                        <a:t>53</a:t>
                      </a:r>
                    </a:p>
                  </a:txBody>
                  <a:tcPr marT="45798" marB="45798"/>
                </a:tc>
                <a:tc>
                  <a:txBody>
                    <a:bodyPr/>
                    <a:lstStyle/>
                    <a:p>
                      <a:pPr algn="ctr"/>
                      <a:r>
                        <a:rPr lang="en-GB" sz="1800" dirty="0"/>
                        <a:t>53</a:t>
                      </a:r>
                    </a:p>
                  </a:txBody>
                  <a:tcPr marT="45798" marB="45798"/>
                </a:tc>
                <a:tc>
                  <a:txBody>
                    <a:bodyPr/>
                    <a:lstStyle/>
                    <a:p>
                      <a:pPr algn="ctr"/>
                      <a:r>
                        <a:rPr lang="en-GB" sz="1800" dirty="0"/>
                        <a:t>59</a:t>
                      </a:r>
                    </a:p>
                  </a:txBody>
                  <a:tcPr marT="45798" marB="45798"/>
                </a:tc>
                <a:tc>
                  <a:txBody>
                    <a:bodyPr/>
                    <a:lstStyle/>
                    <a:p>
                      <a:pPr algn="ctr"/>
                      <a:r>
                        <a:rPr lang="en-GB" sz="1800" dirty="0"/>
                        <a:t>60</a:t>
                      </a:r>
                    </a:p>
                  </a:txBody>
                  <a:tcPr marT="45798" marB="45798"/>
                </a:tc>
                <a:tc>
                  <a:txBody>
                    <a:bodyPr/>
                    <a:lstStyle/>
                    <a:p>
                      <a:pPr algn="ctr"/>
                      <a:r>
                        <a:rPr lang="en-GB" sz="1800" dirty="0"/>
                        <a:t>85</a:t>
                      </a:r>
                    </a:p>
                  </a:txBody>
                  <a:tcPr marT="45798" marB="45798"/>
                </a:tc>
                <a:tc>
                  <a:txBody>
                    <a:bodyPr/>
                    <a:lstStyle/>
                    <a:p>
                      <a:pPr algn="ctr"/>
                      <a:r>
                        <a:rPr lang="en-GB" sz="1800" dirty="0"/>
                        <a:t>90</a:t>
                      </a:r>
                    </a:p>
                  </a:txBody>
                  <a:tcPr marT="45798" marB="45798"/>
                </a:tc>
                <a:tc>
                  <a:txBody>
                    <a:bodyPr/>
                    <a:lstStyle/>
                    <a:p>
                      <a:pPr algn="ctr"/>
                      <a:r>
                        <a:rPr lang="en-GB" sz="1800" dirty="0"/>
                        <a:t>95</a:t>
                      </a:r>
                    </a:p>
                  </a:txBody>
                  <a:tcPr marT="45798" marB="45798"/>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41866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00063" y="285750"/>
            <a:ext cx="6929437" cy="714375"/>
          </a:xfrm>
        </p:spPr>
        <p:txBody>
          <a:bodyPr/>
          <a:lstStyle/>
          <a:p>
            <a:r>
              <a:rPr lang="en-GB">
                <a:latin typeface="Arial" charset="0"/>
                <a:cs typeface="Arial" charset="0"/>
              </a:rPr>
              <a:t>Mode</a:t>
            </a:r>
          </a:p>
        </p:txBody>
      </p:sp>
      <p:sp>
        <p:nvSpPr>
          <p:cNvPr id="3" name="Slide Number Placeholder 2"/>
          <p:cNvSpPr>
            <a:spLocks noGrp="1"/>
          </p:cNvSpPr>
          <p:nvPr>
            <p:ph type="sldNum" sz="quarter" idx="10"/>
          </p:nvPr>
        </p:nvSpPr>
        <p:spPr/>
        <p:txBody>
          <a:bodyPr/>
          <a:lstStyle/>
          <a:p>
            <a:pPr>
              <a:defRPr/>
            </a:pPr>
            <a:fld id="{DA5A92C3-91EB-451D-A3A9-4D9800669BE3}" type="slidenum">
              <a:rPr lang="en-GB" smtClean="0"/>
              <a:pPr>
                <a:defRPr/>
              </a:pPr>
              <a:t>8</a:t>
            </a:fld>
            <a:endParaRPr lang="en-GB" dirty="0"/>
          </a:p>
        </p:txBody>
      </p:sp>
      <p:sp>
        <p:nvSpPr>
          <p:cNvPr id="1229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12294" name="TextBox 5"/>
          <p:cNvSpPr txBox="1">
            <a:spLocks noChangeArrowheads="1"/>
          </p:cNvSpPr>
          <p:nvPr/>
        </p:nvSpPr>
        <p:spPr bwMode="auto">
          <a:xfrm>
            <a:off x="607219" y="2558219"/>
            <a:ext cx="79295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From Example 2.1. we observe that the numbers </a:t>
            </a:r>
            <a:r>
              <a:rPr lang="en-GB" dirty="0">
                <a:solidFill>
                  <a:srgbClr val="FF0000"/>
                </a:solidFill>
              </a:rPr>
              <a:t>52</a:t>
            </a:r>
            <a:r>
              <a:rPr lang="en-GB" dirty="0"/>
              <a:t> and </a:t>
            </a:r>
            <a:r>
              <a:rPr lang="en-GB" dirty="0">
                <a:solidFill>
                  <a:srgbClr val="FF0000"/>
                </a:solidFill>
              </a:rPr>
              <a:t>53</a:t>
            </a:r>
            <a:r>
              <a:rPr lang="en-GB" dirty="0"/>
              <a:t> both occur twice:</a:t>
            </a:r>
          </a:p>
        </p:txBody>
      </p:sp>
      <p:sp>
        <p:nvSpPr>
          <p:cNvPr id="2" name="Rectangle 1">
            <a:extLst>
              <a:ext uri="{FF2B5EF4-FFF2-40B4-BE49-F238E27FC236}">
                <a16:creationId xmlns:a16="http://schemas.microsoft.com/office/drawing/2014/main" id="{9B0DDA7D-096A-4A87-813A-A74768C67B72}"/>
              </a:ext>
            </a:extLst>
          </p:cNvPr>
          <p:cNvSpPr/>
          <p:nvPr/>
        </p:nvSpPr>
        <p:spPr>
          <a:xfrm>
            <a:off x="3203848" y="3393656"/>
            <a:ext cx="2114681" cy="369332"/>
          </a:xfrm>
          <a:prstGeom prst="rect">
            <a:avLst/>
          </a:prstGeom>
          <a:solidFill>
            <a:schemeClr val="accent3">
              <a:lumMod val="20000"/>
              <a:lumOff val="80000"/>
            </a:schemeClr>
          </a:solidFill>
        </p:spPr>
        <p:txBody>
          <a:bodyPr wrap="none">
            <a:spAutoFit/>
          </a:bodyPr>
          <a:lstStyle/>
          <a:p>
            <a:r>
              <a:rPr lang="en-GB" dirty="0">
                <a:solidFill>
                  <a:srgbClr val="FF0000"/>
                </a:solidFill>
              </a:rPr>
              <a:t>mode = 52 and 53</a:t>
            </a:r>
            <a:endParaRPr lang="en-GB" dirty="0"/>
          </a:p>
        </p:txBody>
      </p:sp>
      <p:sp>
        <p:nvSpPr>
          <p:cNvPr id="4" name="Rectangle 3">
            <a:extLst>
              <a:ext uri="{FF2B5EF4-FFF2-40B4-BE49-F238E27FC236}">
                <a16:creationId xmlns:a16="http://schemas.microsoft.com/office/drawing/2014/main" id="{919E02D4-50AE-49F5-BD1F-4512860D8278}"/>
              </a:ext>
            </a:extLst>
          </p:cNvPr>
          <p:cNvSpPr/>
          <p:nvPr/>
        </p:nvSpPr>
        <p:spPr>
          <a:xfrm>
            <a:off x="547802" y="4221088"/>
            <a:ext cx="8381886" cy="1477328"/>
          </a:xfrm>
          <a:prstGeom prst="rect">
            <a:avLst/>
          </a:prstGeom>
          <a:solidFill>
            <a:schemeClr val="accent3">
              <a:lumMod val="20000"/>
              <a:lumOff val="80000"/>
            </a:schemeClr>
          </a:solidFill>
        </p:spPr>
        <p:txBody>
          <a:bodyPr wrap="square">
            <a:spAutoFit/>
          </a:bodyPr>
          <a:lstStyle/>
          <a:p>
            <a:pPr eaLnBrk="1" hangingPunct="1"/>
            <a:r>
              <a:rPr lang="en-GB" dirty="0"/>
              <a:t>In other words, we have two modal values for this example and in general we do not tend to use the mode to provide an average for data involving numbers. </a:t>
            </a:r>
          </a:p>
          <a:p>
            <a:pPr eaLnBrk="1" hangingPunct="1"/>
            <a:endParaRPr lang="en-GB" dirty="0"/>
          </a:p>
          <a:p>
            <a:pPr eaLnBrk="1" hangingPunct="1"/>
            <a:r>
              <a:rPr lang="en-GB" dirty="0"/>
              <a:t>Where it is useful is when you are attempting to provide a average measure for categorical data e.g. what is the most popular chocolate bar.</a:t>
            </a:r>
          </a:p>
        </p:txBody>
      </p:sp>
      <p:sp>
        <p:nvSpPr>
          <p:cNvPr id="5" name="Rectangle 4">
            <a:extLst>
              <a:ext uri="{FF2B5EF4-FFF2-40B4-BE49-F238E27FC236}">
                <a16:creationId xmlns:a16="http://schemas.microsoft.com/office/drawing/2014/main" id="{CCB86876-04AF-46FC-9320-86124A97D728}"/>
              </a:ext>
            </a:extLst>
          </p:cNvPr>
          <p:cNvSpPr/>
          <p:nvPr/>
        </p:nvSpPr>
        <p:spPr>
          <a:xfrm>
            <a:off x="547802" y="1354838"/>
            <a:ext cx="8344678" cy="646331"/>
          </a:xfrm>
          <a:prstGeom prst="rect">
            <a:avLst/>
          </a:prstGeom>
        </p:spPr>
        <p:txBody>
          <a:bodyPr wrap="square">
            <a:spAutoFit/>
          </a:bodyPr>
          <a:lstStyle/>
          <a:p>
            <a:r>
              <a:rPr lang="en-GB" dirty="0"/>
              <a:t>The mode is defined as the number which occurs most frequently (the most ‘popular’ number). </a:t>
            </a:r>
          </a:p>
        </p:txBody>
      </p:sp>
      <p:graphicFrame>
        <p:nvGraphicFramePr>
          <p:cNvPr id="9" name="Table 8">
            <a:extLst>
              <a:ext uri="{FF2B5EF4-FFF2-40B4-BE49-F238E27FC236}">
                <a16:creationId xmlns:a16="http://schemas.microsoft.com/office/drawing/2014/main" id="{030C1C9D-95AD-4B54-AA3F-3F2A26094EB1}"/>
              </a:ext>
            </a:extLst>
          </p:cNvPr>
          <p:cNvGraphicFramePr>
            <a:graphicFrameLocks noGrp="1"/>
          </p:cNvGraphicFramePr>
          <p:nvPr>
            <p:extLst>
              <p:ext uri="{D42A27DB-BD31-4B8C-83A1-F6EECF244321}">
                <p14:modId xmlns:p14="http://schemas.microsoft.com/office/powerpoint/2010/main" val="1414234342"/>
              </p:ext>
            </p:extLst>
          </p:nvPr>
        </p:nvGraphicFramePr>
        <p:xfrm>
          <a:off x="1735786" y="2069418"/>
          <a:ext cx="6095999" cy="371475"/>
        </p:xfrm>
        <a:graphic>
          <a:graphicData uri="http://schemas.openxmlformats.org/drawingml/2006/table">
            <a:tbl>
              <a:tblPr firstRow="1" bandRow="1">
                <a:tableStyleId>{5C22544A-7EE6-4342-B048-85BDC9FD1C3A}</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1475">
                <a:tc>
                  <a:txBody>
                    <a:bodyPr/>
                    <a:lstStyle/>
                    <a:p>
                      <a:pPr algn="ctr"/>
                      <a:r>
                        <a:rPr lang="en-GB" sz="1800" dirty="0"/>
                        <a:t>24</a:t>
                      </a:r>
                    </a:p>
                  </a:txBody>
                  <a:tcPr marT="45798" marB="45798"/>
                </a:tc>
                <a:tc>
                  <a:txBody>
                    <a:bodyPr/>
                    <a:lstStyle/>
                    <a:p>
                      <a:pPr algn="ctr"/>
                      <a:r>
                        <a:rPr lang="en-GB" sz="1800" dirty="0"/>
                        <a:t>27</a:t>
                      </a:r>
                    </a:p>
                  </a:txBody>
                  <a:tcPr marT="45798" marB="45798"/>
                </a:tc>
                <a:tc>
                  <a:txBody>
                    <a:bodyPr/>
                    <a:lstStyle/>
                    <a:p>
                      <a:pPr algn="ctr"/>
                      <a:r>
                        <a:rPr lang="en-GB" sz="1800" dirty="0"/>
                        <a:t>36</a:t>
                      </a:r>
                    </a:p>
                  </a:txBody>
                  <a:tcPr marT="45798" marB="45798"/>
                </a:tc>
                <a:tc>
                  <a:txBody>
                    <a:bodyPr/>
                    <a:lstStyle/>
                    <a:p>
                      <a:pPr algn="ctr"/>
                      <a:r>
                        <a:rPr lang="en-GB" sz="1800" dirty="0"/>
                        <a:t>48</a:t>
                      </a:r>
                    </a:p>
                  </a:txBody>
                  <a:tcPr marT="45798" marB="45798"/>
                </a:tc>
                <a:tc>
                  <a:txBody>
                    <a:bodyPr/>
                    <a:lstStyle/>
                    <a:p>
                      <a:pPr algn="ctr"/>
                      <a:r>
                        <a:rPr lang="en-GB" sz="1800" dirty="0"/>
                        <a:t>52</a:t>
                      </a:r>
                    </a:p>
                  </a:txBody>
                  <a:tcPr marT="45798" marB="45798"/>
                </a:tc>
                <a:tc>
                  <a:txBody>
                    <a:bodyPr/>
                    <a:lstStyle/>
                    <a:p>
                      <a:pPr algn="ctr"/>
                      <a:r>
                        <a:rPr lang="en-GB" sz="1800" dirty="0"/>
                        <a:t>52</a:t>
                      </a:r>
                    </a:p>
                  </a:txBody>
                  <a:tcPr marT="45798" marB="45798"/>
                </a:tc>
                <a:tc>
                  <a:txBody>
                    <a:bodyPr/>
                    <a:lstStyle/>
                    <a:p>
                      <a:pPr algn="ctr"/>
                      <a:r>
                        <a:rPr lang="en-GB" sz="1800" dirty="0"/>
                        <a:t>53</a:t>
                      </a:r>
                    </a:p>
                  </a:txBody>
                  <a:tcPr marT="45798" marB="45798"/>
                </a:tc>
                <a:tc>
                  <a:txBody>
                    <a:bodyPr/>
                    <a:lstStyle/>
                    <a:p>
                      <a:pPr algn="ctr"/>
                      <a:r>
                        <a:rPr lang="en-GB" sz="1800" dirty="0"/>
                        <a:t>53</a:t>
                      </a:r>
                    </a:p>
                  </a:txBody>
                  <a:tcPr marT="45798" marB="45798"/>
                </a:tc>
                <a:tc>
                  <a:txBody>
                    <a:bodyPr/>
                    <a:lstStyle/>
                    <a:p>
                      <a:pPr algn="ctr"/>
                      <a:r>
                        <a:rPr lang="en-GB" sz="1800" dirty="0"/>
                        <a:t>59</a:t>
                      </a:r>
                    </a:p>
                  </a:txBody>
                  <a:tcPr marT="45798" marB="45798"/>
                </a:tc>
                <a:tc>
                  <a:txBody>
                    <a:bodyPr/>
                    <a:lstStyle/>
                    <a:p>
                      <a:pPr algn="ctr"/>
                      <a:r>
                        <a:rPr lang="en-GB" sz="1800" dirty="0"/>
                        <a:t>60</a:t>
                      </a:r>
                    </a:p>
                  </a:txBody>
                  <a:tcPr marT="45798" marB="45798"/>
                </a:tc>
                <a:tc>
                  <a:txBody>
                    <a:bodyPr/>
                    <a:lstStyle/>
                    <a:p>
                      <a:pPr algn="ctr"/>
                      <a:r>
                        <a:rPr lang="en-GB" sz="1800" dirty="0"/>
                        <a:t>85</a:t>
                      </a:r>
                    </a:p>
                  </a:txBody>
                  <a:tcPr marT="45798" marB="45798"/>
                </a:tc>
                <a:tc>
                  <a:txBody>
                    <a:bodyPr/>
                    <a:lstStyle/>
                    <a:p>
                      <a:pPr algn="ctr"/>
                      <a:r>
                        <a:rPr lang="en-GB" sz="1800" dirty="0"/>
                        <a:t>90</a:t>
                      </a:r>
                    </a:p>
                  </a:txBody>
                  <a:tcPr marT="45798" marB="45798"/>
                </a:tc>
                <a:tc>
                  <a:txBody>
                    <a:bodyPr/>
                    <a:lstStyle/>
                    <a:p>
                      <a:pPr algn="ctr"/>
                      <a:r>
                        <a:rPr lang="en-GB" sz="1800" dirty="0"/>
                        <a:t>95</a:t>
                      </a:r>
                    </a:p>
                  </a:txBody>
                  <a:tcPr marT="45798" marB="45798"/>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05932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a:t>
            </a:r>
          </a:p>
        </p:txBody>
      </p:sp>
      <p:sp>
        <p:nvSpPr>
          <p:cNvPr id="3" name="Slide Number Placeholder 2"/>
          <p:cNvSpPr>
            <a:spLocks noGrp="1"/>
          </p:cNvSpPr>
          <p:nvPr>
            <p:ph type="sldNum" sz="quarter" idx="10"/>
          </p:nvPr>
        </p:nvSpPr>
        <p:spPr/>
        <p:txBody>
          <a:bodyPr/>
          <a:lstStyle/>
          <a:p>
            <a:pPr>
              <a:defRPr/>
            </a:pPr>
            <a:fld id="{22F4DE5D-B5D6-40CA-A555-9E24ED27FCBF}" type="slidenum">
              <a:rPr lang="en-GB" smtClean="0"/>
              <a:pPr>
                <a:defRPr/>
              </a:pPr>
              <a:t>9</a:t>
            </a:fld>
            <a:endParaRPr lang="en-GB" dirty="0"/>
          </a:p>
        </p:txBody>
      </p:sp>
      <p:sp>
        <p:nvSpPr>
          <p:cNvPr id="1024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10247" name="TextBox 7"/>
          <p:cNvSpPr txBox="1">
            <a:spLocks noChangeArrowheads="1"/>
          </p:cNvSpPr>
          <p:nvPr/>
        </p:nvSpPr>
        <p:spPr bwMode="auto">
          <a:xfrm>
            <a:off x="6517357" y="2106079"/>
            <a:ext cx="2198018" cy="923330"/>
          </a:xfrm>
          <a:prstGeom prst="rect">
            <a:avLst/>
          </a:prstGeom>
          <a:solidFill>
            <a:schemeClr val="accent3">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Excel solution to calculate mean, median, and mode.</a:t>
            </a:r>
          </a:p>
        </p:txBody>
      </p:sp>
      <p:sp>
        <p:nvSpPr>
          <p:cNvPr id="9" name="TextBox 7"/>
          <p:cNvSpPr txBox="1">
            <a:spLocks noChangeArrowheads="1"/>
          </p:cNvSpPr>
          <p:nvPr/>
        </p:nvSpPr>
        <p:spPr bwMode="auto">
          <a:xfrm>
            <a:off x="6437203" y="1412776"/>
            <a:ext cx="21980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Example 2.1</a:t>
            </a:r>
          </a:p>
        </p:txBody>
      </p:sp>
      <p:sp>
        <p:nvSpPr>
          <p:cNvPr id="11" name="TextBox 6">
            <a:extLst>
              <a:ext uri="{FF2B5EF4-FFF2-40B4-BE49-F238E27FC236}">
                <a16:creationId xmlns:a16="http://schemas.microsoft.com/office/drawing/2014/main" id="{BE416A3D-0C67-4FC9-8A87-A2D4D7683261}"/>
              </a:ext>
            </a:extLst>
          </p:cNvPr>
          <p:cNvSpPr txBox="1">
            <a:spLocks noChangeArrowheads="1"/>
          </p:cNvSpPr>
          <p:nvPr/>
        </p:nvSpPr>
        <p:spPr bwMode="auto">
          <a:xfrm>
            <a:off x="463718" y="5268601"/>
            <a:ext cx="8143875" cy="646331"/>
          </a:xfrm>
          <a:prstGeom prst="rect">
            <a:avLst/>
          </a:prstGeom>
          <a:solidFill>
            <a:schemeClr val="accent2">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Note. The Excel and SPSS solutions provide only one value for the mode (lowest value). </a:t>
            </a:r>
          </a:p>
        </p:txBody>
      </p:sp>
      <p:pic>
        <p:nvPicPr>
          <p:cNvPr id="12" name="Picture 11">
            <a:extLst>
              <a:ext uri="{FF2B5EF4-FFF2-40B4-BE49-F238E27FC236}">
                <a16:creationId xmlns:a16="http://schemas.microsoft.com/office/drawing/2014/main" id="{32937DFA-EAF7-414A-B3FD-F73A2E618923}"/>
              </a:ext>
            </a:extLst>
          </p:cNvPr>
          <p:cNvPicPr/>
          <p:nvPr/>
        </p:nvPicPr>
        <p:blipFill>
          <a:blip r:embed="rId2"/>
          <a:stretch>
            <a:fillRect/>
          </a:stretch>
        </p:blipFill>
        <p:spPr>
          <a:xfrm>
            <a:off x="683568" y="1412776"/>
            <a:ext cx="5616624" cy="3600400"/>
          </a:xfrm>
          <a:prstGeom prst="rect">
            <a:avLst/>
          </a:prstGeom>
        </p:spPr>
      </p:pic>
    </p:spTree>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1578</TotalTime>
  <Words>3162</Words>
  <Application>Microsoft Office PowerPoint</Application>
  <PresentationFormat>On-screen Show (4:3)</PresentationFormat>
  <Paragraphs>586</Paragraphs>
  <Slides>47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Calibri</vt:lpstr>
      <vt:lpstr>Cambria Math</vt:lpstr>
      <vt:lpstr>Georgia</vt:lpstr>
      <vt:lpstr>Symbol</vt:lpstr>
      <vt:lpstr>Wingdings</vt:lpstr>
      <vt:lpstr>Title</vt:lpstr>
      <vt:lpstr>Equation</vt:lpstr>
      <vt:lpstr>Data Descriptors</vt:lpstr>
      <vt:lpstr>Learning Objectives</vt:lpstr>
      <vt:lpstr>Summary of Data Descriptors</vt:lpstr>
      <vt:lpstr>Data Example: Set of Numbers</vt:lpstr>
      <vt:lpstr>Central Tendency - Definitions</vt:lpstr>
      <vt:lpstr>Mean</vt:lpstr>
      <vt:lpstr>Median</vt:lpstr>
      <vt:lpstr>Mode</vt:lpstr>
      <vt:lpstr>Excel solution</vt:lpstr>
      <vt:lpstr>SPSS solutions</vt:lpstr>
      <vt:lpstr>SPSS Method 1 Frequencies method</vt:lpstr>
      <vt:lpstr>SPSS Method 3 Explore method</vt:lpstr>
      <vt:lpstr>SPSS Method 3 Explore method continued</vt:lpstr>
      <vt:lpstr>Dispersion (or spread or variation)</vt:lpstr>
      <vt:lpstr>Measures of Dispersion - Definitions</vt:lpstr>
      <vt:lpstr>Percentiles and Quartiles</vt:lpstr>
      <vt:lpstr>Percentiles and Quartiles continued</vt:lpstr>
      <vt:lpstr>Excel solution</vt:lpstr>
      <vt:lpstr>SPSS solution</vt:lpstr>
      <vt:lpstr>Variance and Standard Deviation</vt:lpstr>
      <vt:lpstr>Range</vt:lpstr>
      <vt:lpstr>Interquartile Range (IQR)</vt:lpstr>
      <vt:lpstr>Interquartile Range (IQR) continued</vt:lpstr>
      <vt:lpstr>Excel solution</vt:lpstr>
      <vt:lpstr>SPSS solution</vt:lpstr>
      <vt:lpstr>SPSS solution continued</vt:lpstr>
      <vt:lpstr>Measures of shape</vt:lpstr>
      <vt:lpstr>Skewness</vt:lpstr>
      <vt:lpstr>Kurtosis</vt:lpstr>
      <vt:lpstr>Kurtosis continued</vt:lpstr>
      <vt:lpstr>Excel solution</vt:lpstr>
      <vt:lpstr>Excel solution continued</vt:lpstr>
      <vt:lpstr>SPSS solution</vt:lpstr>
      <vt:lpstr>SPSS solution continued</vt:lpstr>
      <vt:lpstr>Inference</vt:lpstr>
      <vt:lpstr>Inference continued</vt:lpstr>
      <vt:lpstr>Exploratory Data Analysis (EDA)</vt:lpstr>
      <vt:lpstr>EDA continued</vt:lpstr>
      <vt:lpstr>EDA continued</vt:lpstr>
      <vt:lpstr>Excel solution</vt:lpstr>
      <vt:lpstr>SPSS solution</vt:lpstr>
      <vt:lpstr>SPSS solution continued</vt:lpstr>
      <vt:lpstr>Box Plot</vt:lpstr>
      <vt:lpstr>Box Plot continued</vt:lpstr>
      <vt:lpstr>Excel Data Analysis</vt:lpstr>
      <vt:lpstr>Excel Data Analysis continued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256</cp:revision>
  <cp:lastPrinted>2012-11-07T13:43:14Z</cp:lastPrinted>
  <dcterms:created xsi:type="dcterms:W3CDTF">2009-03-22T11:49:20Z</dcterms:created>
  <dcterms:modified xsi:type="dcterms:W3CDTF">2020-10-02T06:16:49Z</dcterms:modified>
</cp:coreProperties>
</file>